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0"/>
  </p:notesMasterIdLst>
  <p:sldIdLst>
    <p:sldId id="256" r:id="rId3"/>
    <p:sldId id="257" r:id="rId4"/>
    <p:sldId id="263" r:id="rId5"/>
    <p:sldId id="259" r:id="rId6"/>
    <p:sldId id="261" r:id="rId7"/>
    <p:sldId id="262" r:id="rId8"/>
    <p:sldId id="260" r:id="rId9"/>
  </p:sldIdLst>
  <p:sldSz cx="9144000" cy="6858000" type="screen4x3"/>
  <p:notesSz cx="6794500" cy="9906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D8E7"/>
    <a:srgbClr val="6C89A7"/>
    <a:srgbClr val="1016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2000" b="0" strike="noStrike" spc="-1"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108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109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110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111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7D76EF32-A33C-4A51-9F68-F0D9522A48F4}" type="slidenum">
              <a:rPr lang="ru-RU" sz="1400" b="0" strike="noStrike" spc="-1">
                <a:latin typeface="Times New Roman"/>
              </a:rPr>
              <a:pPr algn="r"/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3817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ustomShape 1"/>
          <p:cNvSpPr/>
          <p:nvPr/>
        </p:nvSpPr>
        <p:spPr>
          <a:xfrm>
            <a:off x="3853800" y="9308520"/>
            <a:ext cx="2939760" cy="495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2" name="CustomShape 2"/>
          <p:cNvSpPr/>
          <p:nvPr/>
        </p:nvSpPr>
        <p:spPr>
          <a:xfrm>
            <a:off x="680400" y="4707720"/>
            <a:ext cx="5430960" cy="4453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768600" y="5127120"/>
            <a:ext cx="6148440" cy="485604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ustomShape 1"/>
          <p:cNvSpPr/>
          <p:nvPr/>
        </p:nvSpPr>
        <p:spPr>
          <a:xfrm>
            <a:off x="3657240" y="9161280"/>
            <a:ext cx="2853000" cy="478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5" name="CustomShape 2"/>
          <p:cNvSpPr/>
          <p:nvPr/>
        </p:nvSpPr>
        <p:spPr>
          <a:xfrm>
            <a:off x="663120" y="4653360"/>
            <a:ext cx="5291640" cy="4402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6" name="PlaceHolder 3"/>
          <p:cNvSpPr>
            <a:spLocks noGrp="1"/>
          </p:cNvSpPr>
          <p:nvPr>
            <p:ph type="body"/>
          </p:nvPr>
        </p:nvSpPr>
        <p:spPr>
          <a:xfrm>
            <a:off x="423720" y="4905360"/>
            <a:ext cx="5868000" cy="4391280"/>
          </a:xfrm>
          <a:prstGeom prst="rect">
            <a:avLst/>
          </a:prstGeom>
        </p:spPr>
        <p:txBody>
          <a:bodyPr lIns="89640" tIns="45000" rIns="89640" bIns="45000"/>
          <a:lstStyle/>
          <a:p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ustomShape 1"/>
          <p:cNvSpPr/>
          <p:nvPr/>
        </p:nvSpPr>
        <p:spPr>
          <a:xfrm>
            <a:off x="3657240" y="9161280"/>
            <a:ext cx="2852640" cy="477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0" name="CustomShape 2"/>
          <p:cNvSpPr/>
          <p:nvPr/>
        </p:nvSpPr>
        <p:spPr>
          <a:xfrm>
            <a:off x="663120" y="4653360"/>
            <a:ext cx="5291280" cy="4402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1" name="PlaceHolder 3"/>
          <p:cNvSpPr>
            <a:spLocks noGrp="1"/>
          </p:cNvSpPr>
          <p:nvPr>
            <p:ph type="body"/>
          </p:nvPr>
        </p:nvSpPr>
        <p:spPr>
          <a:xfrm>
            <a:off x="423720" y="4905360"/>
            <a:ext cx="5867640" cy="4390920"/>
          </a:xfrm>
          <a:prstGeom prst="rect">
            <a:avLst/>
          </a:prstGeom>
        </p:spPr>
        <p:txBody>
          <a:bodyPr lIns="89640" tIns="45000" rIns="89640" bIns="45000"/>
          <a:lstStyle/>
          <a:p>
            <a:pPr marL="216000" indent="-214920"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  <a:p>
            <a:pPr marL="216000" indent="-214920"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  <a:p>
            <a:pPr marL="216000" indent="-214920"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07305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CustomShape 1"/>
          <p:cNvSpPr/>
          <p:nvPr/>
        </p:nvSpPr>
        <p:spPr>
          <a:xfrm>
            <a:off x="3657240" y="9161280"/>
            <a:ext cx="2853000" cy="478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1" name="CustomShape 2"/>
          <p:cNvSpPr/>
          <p:nvPr/>
        </p:nvSpPr>
        <p:spPr>
          <a:xfrm>
            <a:off x="663120" y="4653360"/>
            <a:ext cx="5291640" cy="4402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2" name="PlaceHolder 3"/>
          <p:cNvSpPr>
            <a:spLocks noGrp="1"/>
          </p:cNvSpPr>
          <p:nvPr>
            <p:ph type="body"/>
          </p:nvPr>
        </p:nvSpPr>
        <p:spPr>
          <a:xfrm>
            <a:off x="423720" y="4905360"/>
            <a:ext cx="5868000" cy="4391280"/>
          </a:xfrm>
          <a:prstGeom prst="rect">
            <a:avLst/>
          </a:prstGeom>
        </p:spPr>
        <p:txBody>
          <a:bodyPr lIns="89640" tIns="45000" rIns="89640" bIns="45000"/>
          <a:lstStyle/>
          <a:p>
            <a:endParaRPr lang="ru-RU" sz="2000" b="0" strike="noStrike" spc="-1">
              <a:latin typeface="Arial"/>
            </a:endParaRPr>
          </a:p>
          <a:p>
            <a:endParaRPr lang="ru-RU" sz="2000" b="0" strike="noStrike" spc="-1">
              <a:latin typeface="Arial"/>
            </a:endParaRPr>
          </a:p>
          <a:p>
            <a:endParaRPr lang="ru-RU" sz="2000" b="0" strike="noStrike" spc="-1">
              <a:latin typeface="Arial"/>
            </a:endParaRPr>
          </a:p>
          <a:p>
            <a:r>
              <a:rPr lang="ru-RU" sz="2000" b="0" strike="noStrike" spc="-1">
                <a:latin typeface="Arial"/>
              </a:rPr>
              <a:t> </a:t>
            </a:r>
          </a:p>
          <a:p>
            <a:endParaRPr lang="ru-RU" sz="2000" b="0" strike="noStrike" spc="-1">
              <a:latin typeface="Arial"/>
            </a:endParaRPr>
          </a:p>
          <a:p>
            <a:pPr marL="216000" indent="-215280"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3657240" y="9161280"/>
            <a:ext cx="2853000" cy="478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4" name="CustomShape 2"/>
          <p:cNvSpPr/>
          <p:nvPr/>
        </p:nvSpPr>
        <p:spPr>
          <a:xfrm>
            <a:off x="663120" y="4653360"/>
            <a:ext cx="5291640" cy="4402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5" name="PlaceHolder 3"/>
          <p:cNvSpPr>
            <a:spLocks noGrp="1"/>
          </p:cNvSpPr>
          <p:nvPr>
            <p:ph type="body"/>
          </p:nvPr>
        </p:nvSpPr>
        <p:spPr>
          <a:xfrm>
            <a:off x="423720" y="4905360"/>
            <a:ext cx="5868000" cy="4391280"/>
          </a:xfrm>
          <a:prstGeom prst="rect">
            <a:avLst/>
          </a:prstGeom>
        </p:spPr>
        <p:txBody>
          <a:bodyPr lIns="89640" tIns="45000" rIns="89640" bIns="45000"/>
          <a:lstStyle/>
          <a:p>
            <a:endParaRPr lang="ru-RU" sz="2000" b="0" strike="noStrike" spc="-1">
              <a:latin typeface="Arial"/>
            </a:endParaRPr>
          </a:p>
          <a:p>
            <a:endParaRPr lang="ru-RU" sz="2000" b="0" strike="noStrike" spc="-1">
              <a:latin typeface="Arial"/>
            </a:endParaRPr>
          </a:p>
          <a:p>
            <a:endParaRPr lang="ru-RU" sz="2000" b="0" strike="noStrike" spc="-1">
              <a:latin typeface="Arial"/>
            </a:endParaRPr>
          </a:p>
          <a:p>
            <a:r>
              <a:rPr lang="ru-RU" sz="2000" b="0" strike="noStrike" spc="-1">
                <a:latin typeface="Arial"/>
              </a:rPr>
              <a:t> </a:t>
            </a:r>
          </a:p>
          <a:p>
            <a:endParaRPr lang="ru-RU" sz="2000" b="0" strike="noStrike" spc="-1">
              <a:latin typeface="Arial"/>
            </a:endParaRPr>
          </a:p>
          <a:p>
            <a:pPr marL="216000" indent="-215280"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1564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3657240" y="9161280"/>
            <a:ext cx="2853000" cy="478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4" name="CustomShape 2"/>
          <p:cNvSpPr/>
          <p:nvPr/>
        </p:nvSpPr>
        <p:spPr>
          <a:xfrm>
            <a:off x="663120" y="4653360"/>
            <a:ext cx="5291640" cy="4402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5" name="PlaceHolder 3"/>
          <p:cNvSpPr>
            <a:spLocks noGrp="1"/>
          </p:cNvSpPr>
          <p:nvPr>
            <p:ph type="body"/>
          </p:nvPr>
        </p:nvSpPr>
        <p:spPr>
          <a:xfrm>
            <a:off x="423720" y="4905360"/>
            <a:ext cx="5868000" cy="4391280"/>
          </a:xfrm>
          <a:prstGeom prst="rect">
            <a:avLst/>
          </a:prstGeom>
        </p:spPr>
        <p:txBody>
          <a:bodyPr lIns="89640" tIns="45000" rIns="89640" bIns="45000"/>
          <a:lstStyle/>
          <a:p>
            <a:endParaRPr lang="ru-RU" sz="2000" b="0" strike="noStrike" spc="-1">
              <a:latin typeface="Arial"/>
            </a:endParaRPr>
          </a:p>
          <a:p>
            <a:endParaRPr lang="ru-RU" sz="2000" b="0" strike="noStrike" spc="-1">
              <a:latin typeface="Arial"/>
            </a:endParaRPr>
          </a:p>
          <a:p>
            <a:endParaRPr lang="ru-RU" sz="2000" b="0" strike="noStrike" spc="-1">
              <a:latin typeface="Arial"/>
            </a:endParaRPr>
          </a:p>
          <a:p>
            <a:r>
              <a:rPr lang="ru-RU" sz="2000" b="0" strike="noStrike" spc="-1">
                <a:latin typeface="Arial"/>
              </a:rPr>
              <a:t> </a:t>
            </a:r>
          </a:p>
          <a:p>
            <a:endParaRPr lang="ru-RU" sz="2000" b="0" strike="noStrike" spc="-1">
              <a:latin typeface="Arial"/>
            </a:endParaRPr>
          </a:p>
          <a:p>
            <a:pPr marL="216000" indent="-215280"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76764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3657240" y="9161280"/>
            <a:ext cx="2853000" cy="478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4" name="CustomShape 2"/>
          <p:cNvSpPr/>
          <p:nvPr/>
        </p:nvSpPr>
        <p:spPr>
          <a:xfrm>
            <a:off x="663120" y="4653360"/>
            <a:ext cx="5291640" cy="4402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5" name="PlaceHolder 3"/>
          <p:cNvSpPr>
            <a:spLocks noGrp="1"/>
          </p:cNvSpPr>
          <p:nvPr>
            <p:ph type="body"/>
          </p:nvPr>
        </p:nvSpPr>
        <p:spPr>
          <a:xfrm>
            <a:off x="423720" y="4905360"/>
            <a:ext cx="5868000" cy="4391280"/>
          </a:xfrm>
          <a:prstGeom prst="rect">
            <a:avLst/>
          </a:prstGeom>
        </p:spPr>
        <p:txBody>
          <a:bodyPr lIns="89640" tIns="45000" rIns="89640" bIns="45000"/>
          <a:lstStyle/>
          <a:p>
            <a:endParaRPr lang="ru-RU" sz="2000" b="0" strike="noStrike" spc="-1">
              <a:latin typeface="Arial"/>
            </a:endParaRPr>
          </a:p>
          <a:p>
            <a:endParaRPr lang="ru-RU" sz="2000" b="0" strike="noStrike" spc="-1">
              <a:latin typeface="Arial"/>
            </a:endParaRPr>
          </a:p>
          <a:p>
            <a:endParaRPr lang="ru-RU" sz="2000" b="0" strike="noStrike" spc="-1">
              <a:latin typeface="Arial"/>
            </a:endParaRPr>
          </a:p>
          <a:p>
            <a:r>
              <a:rPr lang="ru-RU" sz="2000" b="0" strike="noStrike" spc="-1">
                <a:latin typeface="Arial"/>
              </a:rPr>
              <a:t> </a:t>
            </a:r>
          </a:p>
          <a:p>
            <a:endParaRPr lang="ru-RU" sz="2000" b="0" strike="noStrike" spc="-1">
              <a:latin typeface="Arial"/>
            </a:endParaRPr>
          </a:p>
          <a:p>
            <a:pPr marL="216000" indent="-215280">
              <a:lnSpc>
                <a:spcPct val="100000"/>
              </a:lnSpc>
            </a:pP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5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7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3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4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5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6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ustomShape 1"/>
          <p:cNvSpPr/>
          <p:nvPr/>
        </p:nvSpPr>
        <p:spPr>
          <a:xfrm>
            <a:off x="0" y="0"/>
            <a:ext cx="9141840" cy="6855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" name="CustomShape 2"/>
          <p:cNvSpPr/>
          <p:nvPr/>
        </p:nvSpPr>
        <p:spPr>
          <a:xfrm>
            <a:off x="0" y="0"/>
            <a:ext cx="9141840" cy="762840"/>
          </a:xfrm>
          <a:prstGeom prst="rect">
            <a:avLst/>
          </a:prstGeom>
          <a:solidFill>
            <a:srgbClr val="8EC0E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CustomShape 3"/>
          <p:cNvSpPr/>
          <p:nvPr/>
        </p:nvSpPr>
        <p:spPr>
          <a:xfrm>
            <a:off x="36360" y="38160"/>
            <a:ext cx="9059400" cy="6771600"/>
          </a:xfrm>
          <a:prstGeom prst="roundRect">
            <a:avLst>
              <a:gd name="adj" fmla="val 6227"/>
            </a:avLst>
          </a:prstGeom>
          <a:noFill/>
          <a:ln w="7632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" name="CustomShape 4"/>
          <p:cNvSpPr/>
          <p:nvPr/>
        </p:nvSpPr>
        <p:spPr>
          <a:xfrm>
            <a:off x="-6480" y="0"/>
            <a:ext cx="443880" cy="434520"/>
          </a:xfrm>
          <a:custGeom>
            <a:avLst/>
            <a:gdLst/>
            <a:ahLst/>
            <a:cxnLst/>
            <a:rect l="l" t="t" r="r" b="b"/>
            <a:pathLst>
              <a:path w="288" h="282">
                <a:moveTo>
                  <a:pt x="2" y="282"/>
                </a:moveTo>
                <a:lnTo>
                  <a:pt x="82" y="144"/>
                </a:lnTo>
                <a:lnTo>
                  <a:pt x="165" y="36"/>
                </a:lnTo>
                <a:lnTo>
                  <a:pt x="288" y="0"/>
                </a:lnTo>
                <a:lnTo>
                  <a:pt x="0" y="0"/>
                </a:lnTo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" name="CustomShape 5"/>
          <p:cNvSpPr/>
          <p:nvPr/>
        </p:nvSpPr>
        <p:spPr>
          <a:xfrm>
            <a:off x="1440" y="6326280"/>
            <a:ext cx="374040" cy="520200"/>
          </a:xfrm>
          <a:custGeom>
            <a:avLst/>
            <a:gdLst/>
            <a:ahLst/>
            <a:cxnLst/>
            <a:rect l="l" t="t" r="r" b="b"/>
            <a:pathLst>
              <a:path w="243" h="336">
                <a:moveTo>
                  <a:pt x="243" y="335"/>
                </a:moveTo>
                <a:lnTo>
                  <a:pt x="122" y="239"/>
                </a:lnTo>
                <a:lnTo>
                  <a:pt x="30" y="144"/>
                </a:lnTo>
                <a:lnTo>
                  <a:pt x="0" y="0"/>
                </a:lnTo>
                <a:lnTo>
                  <a:pt x="1" y="336"/>
                </a:lnTo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" name="CustomShape 6"/>
          <p:cNvSpPr/>
          <p:nvPr/>
        </p:nvSpPr>
        <p:spPr>
          <a:xfrm>
            <a:off x="8747280" y="6396120"/>
            <a:ext cx="388440" cy="447120"/>
          </a:xfrm>
          <a:custGeom>
            <a:avLst/>
            <a:gdLst/>
            <a:ahLst/>
            <a:cxnLst/>
            <a:rect l="l" t="t" r="r" b="b"/>
            <a:pathLst>
              <a:path w="232" h="290">
                <a:moveTo>
                  <a:pt x="229" y="0"/>
                </a:moveTo>
                <a:lnTo>
                  <a:pt x="164" y="144"/>
                </a:lnTo>
                <a:lnTo>
                  <a:pt x="98" y="253"/>
                </a:lnTo>
                <a:lnTo>
                  <a:pt x="0" y="290"/>
                </a:lnTo>
                <a:lnTo>
                  <a:pt x="232" y="287"/>
                </a:lnTo>
              </a:path>
            </a:pathLst>
          </a:custGeom>
          <a:solidFill>
            <a:srgbClr val="FFFFFF"/>
          </a:solidFill>
          <a:ln w="9360">
            <a:solidFill>
              <a:srgbClr val="FFFFF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" name="CustomShape 7"/>
          <p:cNvSpPr/>
          <p:nvPr/>
        </p:nvSpPr>
        <p:spPr>
          <a:xfrm>
            <a:off x="8685360" y="0"/>
            <a:ext cx="443880" cy="443880"/>
          </a:xfrm>
          <a:custGeom>
            <a:avLst/>
            <a:gdLst/>
            <a:ahLst/>
            <a:cxnLst/>
            <a:rect l="l" t="t" r="r" b="b"/>
            <a:pathLst>
              <a:path w="288" h="288">
                <a:moveTo>
                  <a:pt x="0" y="0"/>
                </a:moveTo>
                <a:lnTo>
                  <a:pt x="144" y="82"/>
                </a:lnTo>
                <a:lnTo>
                  <a:pt x="252" y="165"/>
                </a:lnTo>
                <a:lnTo>
                  <a:pt x="288" y="288"/>
                </a:lnTo>
                <a:lnTo>
                  <a:pt x="288" y="0"/>
                </a:lnTo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" name="CustomShape 8"/>
          <p:cNvSpPr/>
          <p:nvPr/>
        </p:nvSpPr>
        <p:spPr>
          <a:xfrm>
            <a:off x="0" y="6788160"/>
            <a:ext cx="9141840" cy="67680"/>
          </a:xfrm>
          <a:prstGeom prst="rect">
            <a:avLst/>
          </a:prstGeom>
          <a:solidFill>
            <a:srgbClr val="8EC0E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CustomShape 9"/>
          <p:cNvSpPr/>
          <p:nvPr/>
        </p:nvSpPr>
        <p:spPr>
          <a:xfrm>
            <a:off x="42840" y="38160"/>
            <a:ext cx="9064080" cy="6782760"/>
          </a:xfrm>
          <a:prstGeom prst="roundRect">
            <a:avLst>
              <a:gd name="adj" fmla="val 6227"/>
            </a:avLst>
          </a:prstGeom>
          <a:noFill/>
          <a:ln w="7632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CustomShape 10"/>
          <p:cNvSpPr/>
          <p:nvPr/>
        </p:nvSpPr>
        <p:spPr>
          <a:xfrm>
            <a:off x="0" y="0"/>
            <a:ext cx="455040" cy="445680"/>
          </a:xfrm>
          <a:custGeom>
            <a:avLst/>
            <a:gdLst/>
            <a:ahLst/>
            <a:cxnLst/>
            <a:rect l="l" t="t" r="r" b="b"/>
            <a:pathLst>
              <a:path w="288" h="282">
                <a:moveTo>
                  <a:pt x="2" y="282"/>
                </a:moveTo>
                <a:lnTo>
                  <a:pt x="82" y="144"/>
                </a:lnTo>
                <a:lnTo>
                  <a:pt x="165" y="36"/>
                </a:lnTo>
                <a:lnTo>
                  <a:pt x="288" y="0"/>
                </a:lnTo>
                <a:lnTo>
                  <a:pt x="0" y="0"/>
                </a:lnTo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" name="CustomShape 11"/>
          <p:cNvSpPr/>
          <p:nvPr/>
        </p:nvSpPr>
        <p:spPr>
          <a:xfrm>
            <a:off x="7920" y="6326280"/>
            <a:ext cx="385200" cy="531360"/>
          </a:xfrm>
          <a:custGeom>
            <a:avLst/>
            <a:gdLst/>
            <a:ahLst/>
            <a:cxnLst/>
            <a:rect l="l" t="t" r="r" b="b"/>
            <a:pathLst>
              <a:path w="243" h="336">
                <a:moveTo>
                  <a:pt x="243" y="335"/>
                </a:moveTo>
                <a:lnTo>
                  <a:pt x="122" y="239"/>
                </a:lnTo>
                <a:lnTo>
                  <a:pt x="30" y="144"/>
                </a:lnTo>
                <a:lnTo>
                  <a:pt x="0" y="0"/>
                </a:lnTo>
                <a:lnTo>
                  <a:pt x="1" y="336"/>
                </a:lnTo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" name="CustomShape 12"/>
          <p:cNvSpPr/>
          <p:nvPr/>
        </p:nvSpPr>
        <p:spPr>
          <a:xfrm>
            <a:off x="8747280" y="6396120"/>
            <a:ext cx="399600" cy="458280"/>
          </a:xfrm>
          <a:custGeom>
            <a:avLst/>
            <a:gdLst/>
            <a:ahLst/>
            <a:cxnLst/>
            <a:rect l="l" t="t" r="r" b="b"/>
            <a:pathLst>
              <a:path w="232" h="290">
                <a:moveTo>
                  <a:pt x="229" y="0"/>
                </a:moveTo>
                <a:lnTo>
                  <a:pt x="164" y="144"/>
                </a:lnTo>
                <a:lnTo>
                  <a:pt x="98" y="253"/>
                </a:lnTo>
                <a:lnTo>
                  <a:pt x="0" y="290"/>
                </a:lnTo>
                <a:lnTo>
                  <a:pt x="232" y="287"/>
                </a:lnTo>
              </a:path>
            </a:pathLst>
          </a:custGeom>
          <a:solidFill>
            <a:srgbClr val="FFFFFF"/>
          </a:solidFill>
          <a:ln w="9360">
            <a:solidFill>
              <a:srgbClr val="FFFFF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CustomShape 13"/>
          <p:cNvSpPr/>
          <p:nvPr/>
        </p:nvSpPr>
        <p:spPr>
          <a:xfrm>
            <a:off x="8685360" y="0"/>
            <a:ext cx="455040" cy="455040"/>
          </a:xfrm>
          <a:custGeom>
            <a:avLst/>
            <a:gdLst/>
            <a:ahLst/>
            <a:cxnLst/>
            <a:rect l="l" t="t" r="r" b="b"/>
            <a:pathLst>
              <a:path w="288" h="288">
                <a:moveTo>
                  <a:pt x="0" y="0"/>
                </a:moveTo>
                <a:lnTo>
                  <a:pt x="144" y="82"/>
                </a:lnTo>
                <a:lnTo>
                  <a:pt x="252" y="165"/>
                </a:lnTo>
                <a:lnTo>
                  <a:pt x="288" y="288"/>
                </a:lnTo>
                <a:lnTo>
                  <a:pt x="288" y="0"/>
                </a:lnTo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" name="CustomShape 14"/>
          <p:cNvSpPr/>
          <p:nvPr/>
        </p:nvSpPr>
        <p:spPr>
          <a:xfrm>
            <a:off x="9360" y="-4680"/>
            <a:ext cx="9141840" cy="762840"/>
          </a:xfrm>
          <a:prstGeom prst="rect">
            <a:avLst/>
          </a:prstGeom>
          <a:solidFill>
            <a:srgbClr val="8EC0E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" name="CustomShape 15"/>
          <p:cNvSpPr/>
          <p:nvPr/>
        </p:nvSpPr>
        <p:spPr>
          <a:xfrm>
            <a:off x="0" y="6788160"/>
            <a:ext cx="9141840" cy="67680"/>
          </a:xfrm>
          <a:prstGeom prst="rect">
            <a:avLst/>
          </a:prstGeom>
          <a:solidFill>
            <a:srgbClr val="8EC0E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" name="CustomShape 16"/>
          <p:cNvSpPr/>
          <p:nvPr/>
        </p:nvSpPr>
        <p:spPr>
          <a:xfrm rot="5400000" flipH="1">
            <a:off x="-3391920" y="3394080"/>
            <a:ext cx="6855840" cy="67680"/>
          </a:xfrm>
          <a:prstGeom prst="rect">
            <a:avLst/>
          </a:prstGeom>
          <a:solidFill>
            <a:srgbClr val="8EC0E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" name="CustomShape 17"/>
          <p:cNvSpPr/>
          <p:nvPr/>
        </p:nvSpPr>
        <p:spPr>
          <a:xfrm rot="5400000" flipH="1">
            <a:off x="5680080" y="3394080"/>
            <a:ext cx="6855840" cy="67680"/>
          </a:xfrm>
          <a:prstGeom prst="rect">
            <a:avLst/>
          </a:prstGeom>
          <a:solidFill>
            <a:srgbClr val="8EC0E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" name="CustomShape 18"/>
          <p:cNvSpPr/>
          <p:nvPr/>
        </p:nvSpPr>
        <p:spPr>
          <a:xfrm>
            <a:off x="-3240" y="6649920"/>
            <a:ext cx="9141840" cy="67680"/>
          </a:xfrm>
          <a:prstGeom prst="rect">
            <a:avLst/>
          </a:prstGeom>
          <a:gradFill>
            <a:gsLst>
              <a:gs pos="0">
                <a:srgbClr val="8EC0EA"/>
              </a:gs>
              <a:gs pos="50000">
                <a:srgbClr val="FFFFFF"/>
              </a:gs>
              <a:gs pos="100000">
                <a:srgbClr val="8EC0EA"/>
              </a:gs>
            </a:gsLst>
            <a:lin ang="108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" name="CustomShape 19"/>
          <p:cNvSpPr/>
          <p:nvPr/>
        </p:nvSpPr>
        <p:spPr>
          <a:xfrm>
            <a:off x="0" y="836640"/>
            <a:ext cx="9122760" cy="69120"/>
          </a:xfrm>
          <a:prstGeom prst="rect">
            <a:avLst/>
          </a:prstGeom>
          <a:gradFill>
            <a:gsLst>
              <a:gs pos="0">
                <a:srgbClr val="8EC0EA"/>
              </a:gs>
              <a:gs pos="50000">
                <a:srgbClr val="FFFFFF"/>
              </a:gs>
              <a:gs pos="100000">
                <a:srgbClr val="8EC0EA"/>
              </a:gs>
            </a:gsLst>
            <a:lin ang="108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9" name="Picture 21"/>
          <p:cNvPicPr/>
          <p:nvPr/>
        </p:nvPicPr>
        <p:blipFill>
          <a:blip r:embed="rId14"/>
          <a:stretch/>
        </p:blipFill>
        <p:spPr>
          <a:xfrm>
            <a:off x="3708360" y="0"/>
            <a:ext cx="1655280" cy="1252080"/>
          </a:xfrm>
          <a:prstGeom prst="rect">
            <a:avLst/>
          </a:prstGeom>
          <a:ln>
            <a:noFill/>
          </a:ln>
        </p:spPr>
      </p:pic>
      <p:sp>
        <p:nvSpPr>
          <p:cNvPr id="20" name="PlaceHolder 20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заголовка щёлкните мышью</a:t>
            </a:r>
          </a:p>
        </p:txBody>
      </p:sp>
      <p:sp>
        <p:nvSpPr>
          <p:cNvPr id="21" name="PlaceHolder 21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CustomShape 1"/>
          <p:cNvSpPr/>
          <p:nvPr/>
        </p:nvSpPr>
        <p:spPr>
          <a:xfrm>
            <a:off x="0" y="0"/>
            <a:ext cx="9141840" cy="6855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9" name="CustomShape 2"/>
          <p:cNvSpPr/>
          <p:nvPr/>
        </p:nvSpPr>
        <p:spPr>
          <a:xfrm>
            <a:off x="0" y="0"/>
            <a:ext cx="9141840" cy="762840"/>
          </a:xfrm>
          <a:prstGeom prst="rect">
            <a:avLst/>
          </a:prstGeom>
          <a:solidFill>
            <a:srgbClr val="8EC0E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0" name="CustomShape 3"/>
          <p:cNvSpPr/>
          <p:nvPr/>
        </p:nvSpPr>
        <p:spPr>
          <a:xfrm>
            <a:off x="36360" y="38160"/>
            <a:ext cx="9067320" cy="6779520"/>
          </a:xfrm>
          <a:prstGeom prst="roundRect">
            <a:avLst>
              <a:gd name="adj" fmla="val 6227"/>
            </a:avLst>
          </a:prstGeom>
          <a:noFill/>
          <a:ln w="7632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1" name="CustomShape 4"/>
          <p:cNvSpPr/>
          <p:nvPr/>
        </p:nvSpPr>
        <p:spPr>
          <a:xfrm>
            <a:off x="-6480" y="0"/>
            <a:ext cx="451800" cy="442440"/>
          </a:xfrm>
          <a:custGeom>
            <a:avLst/>
            <a:gdLst/>
            <a:ahLst/>
            <a:cxnLst/>
            <a:rect l="l" t="t" r="r" b="b"/>
            <a:pathLst>
              <a:path w="288" h="282">
                <a:moveTo>
                  <a:pt x="2" y="282"/>
                </a:moveTo>
                <a:lnTo>
                  <a:pt x="82" y="144"/>
                </a:lnTo>
                <a:lnTo>
                  <a:pt x="165" y="36"/>
                </a:lnTo>
                <a:lnTo>
                  <a:pt x="288" y="0"/>
                </a:lnTo>
                <a:lnTo>
                  <a:pt x="0" y="0"/>
                </a:lnTo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" name="CustomShape 5"/>
          <p:cNvSpPr/>
          <p:nvPr/>
        </p:nvSpPr>
        <p:spPr>
          <a:xfrm>
            <a:off x="1440" y="6326280"/>
            <a:ext cx="381960" cy="528120"/>
          </a:xfrm>
          <a:custGeom>
            <a:avLst/>
            <a:gdLst/>
            <a:ahLst/>
            <a:cxnLst/>
            <a:rect l="l" t="t" r="r" b="b"/>
            <a:pathLst>
              <a:path w="243" h="336">
                <a:moveTo>
                  <a:pt x="243" y="335"/>
                </a:moveTo>
                <a:lnTo>
                  <a:pt x="122" y="239"/>
                </a:lnTo>
                <a:lnTo>
                  <a:pt x="30" y="144"/>
                </a:lnTo>
                <a:lnTo>
                  <a:pt x="0" y="0"/>
                </a:lnTo>
                <a:lnTo>
                  <a:pt x="1" y="336"/>
                </a:lnTo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" name="CustomShape 6"/>
          <p:cNvSpPr/>
          <p:nvPr/>
        </p:nvSpPr>
        <p:spPr>
          <a:xfrm>
            <a:off x="8747280" y="6396120"/>
            <a:ext cx="396360" cy="455040"/>
          </a:xfrm>
          <a:custGeom>
            <a:avLst/>
            <a:gdLst/>
            <a:ahLst/>
            <a:cxnLst/>
            <a:rect l="l" t="t" r="r" b="b"/>
            <a:pathLst>
              <a:path w="232" h="290">
                <a:moveTo>
                  <a:pt x="229" y="0"/>
                </a:moveTo>
                <a:lnTo>
                  <a:pt x="164" y="144"/>
                </a:lnTo>
                <a:lnTo>
                  <a:pt x="98" y="253"/>
                </a:lnTo>
                <a:lnTo>
                  <a:pt x="0" y="290"/>
                </a:lnTo>
                <a:lnTo>
                  <a:pt x="232" y="287"/>
                </a:lnTo>
              </a:path>
            </a:pathLst>
          </a:custGeom>
          <a:solidFill>
            <a:srgbClr val="FFFFFF"/>
          </a:solidFill>
          <a:ln w="9360">
            <a:solidFill>
              <a:srgbClr val="FFFFF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" name="CustomShape 7"/>
          <p:cNvSpPr/>
          <p:nvPr/>
        </p:nvSpPr>
        <p:spPr>
          <a:xfrm>
            <a:off x="8685360" y="0"/>
            <a:ext cx="451800" cy="451800"/>
          </a:xfrm>
          <a:custGeom>
            <a:avLst/>
            <a:gdLst/>
            <a:ahLst/>
            <a:cxnLst/>
            <a:rect l="l" t="t" r="r" b="b"/>
            <a:pathLst>
              <a:path w="288" h="288">
                <a:moveTo>
                  <a:pt x="0" y="0"/>
                </a:moveTo>
                <a:lnTo>
                  <a:pt x="144" y="82"/>
                </a:lnTo>
                <a:lnTo>
                  <a:pt x="252" y="165"/>
                </a:lnTo>
                <a:lnTo>
                  <a:pt x="288" y="288"/>
                </a:lnTo>
                <a:lnTo>
                  <a:pt x="288" y="0"/>
                </a:lnTo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5" name="Picture 9"/>
          <p:cNvPicPr/>
          <p:nvPr/>
        </p:nvPicPr>
        <p:blipFill>
          <a:blip r:embed="rId14"/>
          <a:stretch/>
        </p:blipFill>
        <p:spPr>
          <a:xfrm>
            <a:off x="8045280" y="74520"/>
            <a:ext cx="862920" cy="651960"/>
          </a:xfrm>
          <a:prstGeom prst="rect">
            <a:avLst/>
          </a:prstGeom>
          <a:ln>
            <a:noFill/>
          </a:ln>
        </p:spPr>
      </p:pic>
      <p:sp>
        <p:nvSpPr>
          <p:cNvPr id="66" name="CustomShape 8"/>
          <p:cNvSpPr/>
          <p:nvPr/>
        </p:nvSpPr>
        <p:spPr>
          <a:xfrm>
            <a:off x="0" y="6788160"/>
            <a:ext cx="9141840" cy="67680"/>
          </a:xfrm>
          <a:prstGeom prst="rect">
            <a:avLst/>
          </a:prstGeom>
          <a:solidFill>
            <a:srgbClr val="8EC0E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" name="CustomShape 9"/>
          <p:cNvSpPr/>
          <p:nvPr/>
        </p:nvSpPr>
        <p:spPr>
          <a:xfrm>
            <a:off x="3124080" y="6245280"/>
            <a:ext cx="2893320" cy="474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" name="CustomShape 10"/>
          <p:cNvSpPr/>
          <p:nvPr/>
        </p:nvSpPr>
        <p:spPr>
          <a:xfrm>
            <a:off x="6480" y="819000"/>
            <a:ext cx="9141840" cy="67680"/>
          </a:xfrm>
          <a:prstGeom prst="rect">
            <a:avLst/>
          </a:prstGeom>
          <a:gradFill>
            <a:gsLst>
              <a:gs pos="0">
                <a:srgbClr val="8EC0EA"/>
              </a:gs>
              <a:gs pos="50000">
                <a:srgbClr val="FFFFFF"/>
              </a:gs>
              <a:gs pos="100000">
                <a:srgbClr val="8EC0EA"/>
              </a:gs>
            </a:gsLst>
            <a:lin ang="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" name="PlaceHolder 1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заголовка щёлкните мышью</a:t>
            </a:r>
          </a:p>
        </p:txBody>
      </p:sp>
      <p:sp>
        <p:nvSpPr>
          <p:cNvPr id="70" name="PlaceHolder 1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CustomShape 1"/>
          <p:cNvSpPr/>
          <p:nvPr/>
        </p:nvSpPr>
        <p:spPr>
          <a:xfrm>
            <a:off x="36360" y="38160"/>
            <a:ext cx="9059400" cy="6771600"/>
          </a:xfrm>
          <a:prstGeom prst="roundRect">
            <a:avLst>
              <a:gd name="adj" fmla="val 6227"/>
            </a:avLst>
          </a:prstGeom>
          <a:noFill/>
          <a:ln w="76320">
            <a:solidFill>
              <a:srgbClr val="FFFFFF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3" name="CustomShape 2"/>
          <p:cNvSpPr/>
          <p:nvPr/>
        </p:nvSpPr>
        <p:spPr>
          <a:xfrm>
            <a:off x="-6480" y="0"/>
            <a:ext cx="443880" cy="434520"/>
          </a:xfrm>
          <a:custGeom>
            <a:avLst/>
            <a:gdLst/>
            <a:ahLst/>
            <a:cxnLst/>
            <a:rect l="l" t="t" r="r" b="b"/>
            <a:pathLst>
              <a:path w="288" h="282">
                <a:moveTo>
                  <a:pt x="2" y="282"/>
                </a:moveTo>
                <a:lnTo>
                  <a:pt x="82" y="144"/>
                </a:lnTo>
                <a:lnTo>
                  <a:pt x="165" y="36"/>
                </a:lnTo>
                <a:lnTo>
                  <a:pt x="288" y="0"/>
                </a:lnTo>
                <a:lnTo>
                  <a:pt x="0" y="0"/>
                </a:lnTo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4" name="CustomShape 3"/>
          <p:cNvSpPr/>
          <p:nvPr/>
        </p:nvSpPr>
        <p:spPr>
          <a:xfrm>
            <a:off x="1440" y="6326280"/>
            <a:ext cx="374040" cy="520200"/>
          </a:xfrm>
          <a:custGeom>
            <a:avLst/>
            <a:gdLst/>
            <a:ahLst/>
            <a:cxnLst/>
            <a:rect l="l" t="t" r="r" b="b"/>
            <a:pathLst>
              <a:path w="243" h="336">
                <a:moveTo>
                  <a:pt x="243" y="335"/>
                </a:moveTo>
                <a:lnTo>
                  <a:pt x="122" y="239"/>
                </a:lnTo>
                <a:lnTo>
                  <a:pt x="30" y="144"/>
                </a:lnTo>
                <a:lnTo>
                  <a:pt x="0" y="0"/>
                </a:lnTo>
                <a:lnTo>
                  <a:pt x="1" y="336"/>
                </a:lnTo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5" name="CustomShape 4"/>
          <p:cNvSpPr/>
          <p:nvPr/>
        </p:nvSpPr>
        <p:spPr>
          <a:xfrm>
            <a:off x="8747280" y="6396120"/>
            <a:ext cx="388440" cy="447120"/>
          </a:xfrm>
          <a:custGeom>
            <a:avLst/>
            <a:gdLst/>
            <a:ahLst/>
            <a:cxnLst/>
            <a:rect l="l" t="t" r="r" b="b"/>
            <a:pathLst>
              <a:path w="232" h="290">
                <a:moveTo>
                  <a:pt x="229" y="0"/>
                </a:moveTo>
                <a:lnTo>
                  <a:pt x="164" y="144"/>
                </a:lnTo>
                <a:lnTo>
                  <a:pt x="98" y="253"/>
                </a:lnTo>
                <a:lnTo>
                  <a:pt x="0" y="290"/>
                </a:lnTo>
                <a:lnTo>
                  <a:pt x="232" y="287"/>
                </a:lnTo>
              </a:path>
            </a:pathLst>
          </a:custGeom>
          <a:solidFill>
            <a:srgbClr val="FFFFFF"/>
          </a:solidFill>
          <a:ln w="9360">
            <a:solidFill>
              <a:srgbClr val="FFFFFF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6" name="CustomShape 5"/>
          <p:cNvSpPr/>
          <p:nvPr/>
        </p:nvSpPr>
        <p:spPr>
          <a:xfrm>
            <a:off x="8685360" y="0"/>
            <a:ext cx="443880" cy="443880"/>
          </a:xfrm>
          <a:custGeom>
            <a:avLst/>
            <a:gdLst/>
            <a:ahLst/>
            <a:cxnLst/>
            <a:rect l="l" t="t" r="r" b="b"/>
            <a:pathLst>
              <a:path w="288" h="288">
                <a:moveTo>
                  <a:pt x="0" y="0"/>
                </a:moveTo>
                <a:lnTo>
                  <a:pt x="144" y="82"/>
                </a:lnTo>
                <a:lnTo>
                  <a:pt x="252" y="165"/>
                </a:lnTo>
                <a:lnTo>
                  <a:pt x="288" y="288"/>
                </a:lnTo>
                <a:lnTo>
                  <a:pt x="288" y="0"/>
                </a:lnTo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7" name="CustomShape 6"/>
          <p:cNvSpPr/>
          <p:nvPr/>
        </p:nvSpPr>
        <p:spPr>
          <a:xfrm>
            <a:off x="0" y="0"/>
            <a:ext cx="455040" cy="445680"/>
          </a:xfrm>
          <a:custGeom>
            <a:avLst/>
            <a:gdLst/>
            <a:ahLst/>
            <a:cxnLst/>
            <a:rect l="l" t="t" r="r" b="b"/>
            <a:pathLst>
              <a:path w="288" h="282">
                <a:moveTo>
                  <a:pt x="2" y="282"/>
                </a:moveTo>
                <a:lnTo>
                  <a:pt x="82" y="144"/>
                </a:lnTo>
                <a:lnTo>
                  <a:pt x="165" y="36"/>
                </a:lnTo>
                <a:lnTo>
                  <a:pt x="288" y="0"/>
                </a:lnTo>
                <a:lnTo>
                  <a:pt x="0" y="0"/>
                </a:lnTo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8" name="CustomShape 7"/>
          <p:cNvSpPr/>
          <p:nvPr/>
        </p:nvSpPr>
        <p:spPr>
          <a:xfrm>
            <a:off x="-3240" y="6649920"/>
            <a:ext cx="9141840" cy="67680"/>
          </a:xfrm>
          <a:prstGeom prst="rect">
            <a:avLst/>
          </a:prstGeom>
          <a:gradFill>
            <a:gsLst>
              <a:gs pos="0">
                <a:srgbClr val="8EC0EA"/>
              </a:gs>
              <a:gs pos="50000">
                <a:srgbClr val="FFFFFF"/>
              </a:gs>
              <a:gs pos="100000">
                <a:srgbClr val="8EC0EA"/>
              </a:gs>
            </a:gsLst>
            <a:lin ang="108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9" name="CustomShape 8"/>
          <p:cNvSpPr/>
          <p:nvPr/>
        </p:nvSpPr>
        <p:spPr>
          <a:xfrm>
            <a:off x="2279160" y="4761720"/>
            <a:ext cx="6405120" cy="938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r">
              <a:lnSpc>
                <a:spcPct val="100000"/>
              </a:lnSpc>
            </a:pPr>
            <a:r>
              <a:rPr lang="ru-RU" sz="1500" b="0" strike="noStrike" spc="-1">
                <a:solidFill>
                  <a:srgbClr val="558ED5"/>
                </a:solidFill>
                <a:latin typeface="Arial"/>
                <a:ea typeface="Verdana"/>
              </a:rPr>
              <a:t>Заместитель Губернатора </a:t>
            </a:r>
            <a:r>
              <a:t/>
            </a:r>
            <a:br/>
            <a:r>
              <a:rPr lang="ru-RU" sz="1500" b="0" strike="noStrike" spc="-1">
                <a:solidFill>
                  <a:srgbClr val="558ED5"/>
                </a:solidFill>
                <a:latin typeface="Arial"/>
                <a:ea typeface="Verdana"/>
              </a:rPr>
              <a:t>Тюменской области</a:t>
            </a:r>
            <a:endParaRPr lang="ru-RU" sz="15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1500" b="0" strike="noStrike" spc="-1">
                <a:solidFill>
                  <a:srgbClr val="558ED5"/>
                </a:solidFill>
                <a:latin typeface="Arial"/>
                <a:ea typeface="Verdana"/>
              </a:rPr>
              <a:t>В.М. Вахрин</a:t>
            </a:r>
            <a:endParaRPr lang="ru-RU" sz="1500" b="0" strike="noStrike" spc="-1">
              <a:latin typeface="Arial"/>
            </a:endParaRPr>
          </a:p>
        </p:txBody>
      </p:sp>
      <p:sp>
        <p:nvSpPr>
          <p:cNvPr id="120" name="CustomShape 9"/>
          <p:cNvSpPr/>
          <p:nvPr/>
        </p:nvSpPr>
        <p:spPr>
          <a:xfrm>
            <a:off x="47520" y="6109560"/>
            <a:ext cx="9037080" cy="548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>
              <a:lnSpc>
                <a:spcPct val="100000"/>
              </a:lnSpc>
            </a:pPr>
            <a:r>
              <a:rPr lang="ru-RU" sz="1200" b="0" strike="noStrike" spc="-1" dirty="0" smtClean="0">
                <a:solidFill>
                  <a:srgbClr val="4090E9"/>
                </a:solidFill>
                <a:latin typeface="Arial"/>
                <a:ea typeface="Verdana"/>
              </a:rPr>
              <a:t>г</a:t>
            </a:r>
            <a:r>
              <a:rPr lang="ru-RU" sz="1200" b="0" strike="noStrike" spc="-1" dirty="0">
                <a:solidFill>
                  <a:srgbClr val="4090E9"/>
                </a:solidFill>
                <a:latin typeface="Arial"/>
                <a:ea typeface="Verdana"/>
              </a:rPr>
              <a:t>. </a:t>
            </a:r>
            <a:r>
              <a:rPr lang="ru-RU" sz="1200" b="0" strike="noStrike" spc="-1" dirty="0" smtClean="0">
                <a:solidFill>
                  <a:srgbClr val="4090E9"/>
                </a:solidFill>
                <a:latin typeface="Arial"/>
                <a:ea typeface="Verdana"/>
              </a:rPr>
              <a:t>Тюмень</a:t>
            </a:r>
          </a:p>
          <a:p>
            <a:pPr algn="ctr">
              <a:lnSpc>
                <a:spcPct val="100000"/>
              </a:lnSpc>
            </a:pPr>
            <a:r>
              <a:rPr lang="ru-RU" sz="1200" spc="-1" dirty="0" smtClean="0">
                <a:solidFill>
                  <a:srgbClr val="4090E9"/>
                </a:solidFill>
                <a:latin typeface="Arial"/>
                <a:ea typeface="Verdana"/>
              </a:rPr>
              <a:t>02.10.2019</a:t>
            </a:r>
            <a:endParaRPr lang="ru-RU" sz="1200" b="0" strike="noStrike" spc="-1" dirty="0">
              <a:latin typeface="Arial"/>
            </a:endParaRPr>
          </a:p>
        </p:txBody>
      </p:sp>
      <p:sp>
        <p:nvSpPr>
          <p:cNvPr id="121" name="CustomShape 10"/>
          <p:cNvSpPr/>
          <p:nvPr/>
        </p:nvSpPr>
        <p:spPr>
          <a:xfrm>
            <a:off x="449640" y="2861280"/>
            <a:ext cx="8296560" cy="1369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800" b="0" strike="noStrike" spc="-1">
                <a:solidFill>
                  <a:srgbClr val="4F81BD"/>
                </a:solidFill>
                <a:latin typeface="Arial"/>
                <a:ea typeface="Verdana"/>
              </a:rPr>
              <a:t>О реализации регионального проекта Тюменской области «Чистая вода»</a:t>
            </a: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ustomShape 1"/>
          <p:cNvSpPr/>
          <p:nvPr/>
        </p:nvSpPr>
        <p:spPr>
          <a:xfrm>
            <a:off x="252720" y="213840"/>
            <a:ext cx="8183160" cy="501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Verdana"/>
              </a:rPr>
              <a:t>Целевые показатели проекта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123" name="CustomShape 2"/>
          <p:cNvSpPr/>
          <p:nvPr/>
        </p:nvSpPr>
        <p:spPr>
          <a:xfrm flipH="1">
            <a:off x="-184680" y="-144360"/>
            <a:ext cx="33444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4" name="CustomShape 3"/>
          <p:cNvSpPr/>
          <p:nvPr/>
        </p:nvSpPr>
        <p:spPr>
          <a:xfrm>
            <a:off x="155520" y="-144360"/>
            <a:ext cx="30276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5" name="CustomShape 4"/>
          <p:cNvSpPr/>
          <p:nvPr/>
        </p:nvSpPr>
        <p:spPr>
          <a:xfrm>
            <a:off x="152280" y="855720"/>
            <a:ext cx="8845560" cy="1858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just">
              <a:lnSpc>
                <a:spcPct val="100000"/>
              </a:lnSpc>
              <a:spcAft>
                <a:spcPts val="601"/>
              </a:spcAft>
            </a:pPr>
            <a:r>
              <a:rPr lang="ru-RU" sz="1400" b="1" strike="noStrike" spc="-1">
                <a:solidFill>
                  <a:srgbClr val="104A8A"/>
                </a:solidFill>
                <a:latin typeface="Arial"/>
                <a:ea typeface="Microsoft YaHei"/>
              </a:rPr>
              <a:t>Основание разработки: </a:t>
            </a:r>
            <a:r>
              <a:rPr lang="ru-RU" sz="1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федеральный проект «Чистая вода» в составе национального проекта «Экология».</a:t>
            </a:r>
            <a:endParaRPr lang="ru-RU" sz="14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spcAft>
                <a:spcPts val="601"/>
              </a:spcAft>
            </a:pPr>
            <a:r>
              <a:rPr lang="ru-RU" sz="1400" b="1" strike="noStrike" spc="-1">
                <a:solidFill>
                  <a:srgbClr val="104A8A"/>
                </a:solidFill>
                <a:latin typeface="Arial"/>
                <a:ea typeface="Microsoft YaHei"/>
              </a:rPr>
              <a:t>Цели и задачи</a:t>
            </a:r>
            <a:r>
              <a:rPr lang="ru-RU" sz="1400" b="0" strike="noStrike" spc="-1">
                <a:solidFill>
                  <a:srgbClr val="104A8A"/>
                </a:solidFill>
                <a:latin typeface="Arial"/>
                <a:ea typeface="Microsoft YaHei"/>
              </a:rPr>
              <a:t>: </a:t>
            </a:r>
            <a:r>
              <a:rPr lang="ru-RU" sz="1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повышение качества питьевой воды посредством модернизации систем водоснабжения и водоподготовки с использованием перспективных технологий, включая технологии, разработанные организациями оборонно-промышленного комплекса.</a:t>
            </a:r>
            <a:endParaRPr lang="ru-RU" sz="14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spcAft>
                <a:spcPts val="601"/>
              </a:spcAft>
            </a:pPr>
            <a:r>
              <a:rPr lang="ru-RU" sz="1400" b="1" strike="noStrike" spc="-1">
                <a:solidFill>
                  <a:srgbClr val="104A8A"/>
                </a:solidFill>
                <a:latin typeface="Arial"/>
                <a:ea typeface="Microsoft YaHei"/>
              </a:rPr>
              <a:t>Сроки проекта: </a:t>
            </a:r>
            <a:r>
              <a:rPr lang="ru-RU" sz="1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2019-2024 годы.</a:t>
            </a:r>
            <a:endParaRPr lang="ru-RU" sz="14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spcAft>
                <a:spcPts val="601"/>
              </a:spcAft>
            </a:pPr>
            <a:r>
              <a:rPr lang="ru-RU" sz="1400" b="1" strike="noStrike" spc="-1">
                <a:solidFill>
                  <a:srgbClr val="104A8A"/>
                </a:solidFill>
                <a:latin typeface="Arial"/>
                <a:ea typeface="Microsoft YaHei"/>
              </a:rPr>
              <a:t>Целевые показатели:</a:t>
            </a:r>
            <a:endParaRPr lang="ru-RU" sz="14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spcAft>
                <a:spcPts val="1199"/>
              </a:spcAft>
            </a:pPr>
            <a:endParaRPr lang="ru-RU" sz="14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spcAft>
                <a:spcPts val="1199"/>
              </a:spcAft>
            </a:pPr>
            <a:endParaRPr lang="ru-RU" sz="1400" b="0" strike="noStrike" spc="-1">
              <a:latin typeface="Arial"/>
            </a:endParaRPr>
          </a:p>
        </p:txBody>
      </p:sp>
      <p:graphicFrame>
        <p:nvGraphicFramePr>
          <p:cNvPr id="126" name="Table 5"/>
          <p:cNvGraphicFramePr/>
          <p:nvPr/>
        </p:nvGraphicFramePr>
        <p:xfrm>
          <a:off x="151200" y="2614320"/>
          <a:ext cx="8845920" cy="4133400"/>
        </p:xfrm>
        <a:graphic>
          <a:graphicData uri="http://schemas.openxmlformats.org/drawingml/2006/table">
            <a:tbl>
              <a:tblPr/>
              <a:tblGrid>
                <a:gridCol w="25736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9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079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708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1696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7088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8024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986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83752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433080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Целевой показатель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Значение на начало соответствующего года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Методика расчета</a:t>
                      </a:r>
                      <a:endParaRPr lang="ru-RU" sz="12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24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2018</a:t>
                      </a:r>
                      <a:endParaRPr lang="ru-RU" sz="10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2019</a:t>
                      </a:r>
                      <a:endParaRPr lang="ru-RU" sz="10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2020</a:t>
                      </a:r>
                      <a:endParaRPr lang="ru-RU" sz="10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2021</a:t>
                      </a:r>
                      <a:endParaRPr lang="ru-RU" sz="10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2022</a:t>
                      </a:r>
                      <a:endParaRPr lang="ru-RU" sz="10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2023</a:t>
                      </a:r>
                      <a:endParaRPr lang="ru-RU" sz="10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2024</a:t>
                      </a:r>
                      <a:endParaRPr lang="ru-RU" sz="10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010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Доля населения Тюменской области, обеспеченного качественной питьевой водой из систем централизованного водоснабжения, %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17640" marR="176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75,4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 marL="18720" marR="18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75,4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 marL="18720" marR="18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75,4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 marL="18720" marR="18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75,5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 marL="18720" marR="18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75,7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 marL="18720" marR="18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76,0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 marL="18720" marR="18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76,5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 marL="18720" marR="18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Рассчитывается как отношение численности населения, </a:t>
                      </a:r>
                      <a:r>
                        <a:rPr lang="ru-RU" sz="1000" b="0" u="sng" strike="noStrike" spc="-1">
                          <a:solidFill>
                            <a:srgbClr val="000000"/>
                          </a:solidFill>
                          <a:uFillTx/>
                          <a:latin typeface="Arial"/>
                          <a:ea typeface="Times New Roman"/>
                        </a:rPr>
                        <a:t>обеспеченного качественной питьевой водой из систем централизованного водоснабжения</a:t>
                      </a: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 к </a:t>
                      </a: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численности населения</a:t>
                      </a: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. </a:t>
                      </a:r>
                      <a:endParaRPr lang="ru-RU" sz="10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694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Доля городского населения Тюменской области, обеспеченного качественной питьевой водой из систем централизованного водоснабжения, %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17640" marR="176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93,4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 marL="18720" marR="18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93,5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 marL="18720" marR="18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94,0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 marL="18720" marR="18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95,0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 marL="18720" marR="18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96,5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 marL="18720" marR="18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98,0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 marL="18720" marR="18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99,0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 marL="18720" marR="18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u="sng" strike="noStrike" spc="-1">
                          <a:solidFill>
                            <a:srgbClr val="000000"/>
                          </a:solidFill>
                          <a:uFillTx/>
                          <a:latin typeface="Arial"/>
                          <a:ea typeface="Times New Roman"/>
                        </a:rPr>
                        <a:t>Рассчитывается как отношение численности городского населения, обеспеченного качественной питьевой водой из систем централизованного водоснабжения, к численности городского населения. </a:t>
                      </a:r>
                      <a:endParaRPr lang="ru-RU" sz="10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694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Построены и реконструированы крупные объекты питьевого водоснабжения, предусмотренные региональной программой, нарастающим итогом, ед.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17640" marR="176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-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4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4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4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Arial, sans-serif"/>
                          <a:ea typeface="DejaVu Sans"/>
                        </a:rPr>
                        <a:t>Текущие значения показателя приняты в соответствии с количеством объектов, планируемых к строительству (реконструкции) </a:t>
                      </a:r>
                      <a:r>
                        <a:rPr lang="ru-RU" sz="1000" b="0" u="sng" strike="noStrike" spc="-1">
                          <a:solidFill>
                            <a:srgbClr val="000000"/>
                          </a:solidFill>
                          <a:uFillTx/>
                          <a:latin typeface="Arial, sans-serif"/>
                          <a:ea typeface="DejaVu Sans"/>
                        </a:rPr>
                        <a:t>с привлечением федеральных средств</a:t>
                      </a: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Arial, sans-serif"/>
                          <a:ea typeface="DejaVu Sans"/>
                        </a:rPr>
                        <a:t>. </a:t>
                      </a:r>
                      <a:endParaRPr lang="ru-RU" sz="10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5916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100" b="0" strike="noStrike" spc="-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Доля населения Тюменской области, обеспеченного качественной питьевой водой, %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17640" marR="176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88,2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 marL="18720" marR="18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89,5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 marL="18720" marR="18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89,6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 marL="18720" marR="18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89,7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 marL="18720" marR="18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89,8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 marL="18720" marR="18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89,9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 marL="18720" marR="18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ru-RU" sz="105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90,0</a:t>
                      </a:r>
                      <a:endParaRPr lang="ru-RU" sz="1050" b="0" strike="noStrike" spc="-1">
                        <a:latin typeface="Arial"/>
                      </a:endParaRPr>
                    </a:p>
                  </a:txBody>
                  <a:tcPr marL="18720" marR="18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Рассчитывается как отношение численности населения, обеспеченного качественной питьевой водой  к численности населения Тюменской области. </a:t>
                      </a:r>
                      <a:endParaRPr lang="ru-RU" sz="10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CustomShape 1"/>
          <p:cNvSpPr/>
          <p:nvPr/>
        </p:nvSpPr>
        <p:spPr>
          <a:xfrm>
            <a:off x="252720" y="213840"/>
            <a:ext cx="818280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Verdana"/>
              </a:rPr>
              <a:t>План мероприятий по реализации проекта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128" name="CustomShape 2"/>
          <p:cNvSpPr/>
          <p:nvPr/>
        </p:nvSpPr>
        <p:spPr>
          <a:xfrm flipH="1">
            <a:off x="-184680" y="-144360"/>
            <a:ext cx="334080" cy="302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9" name="CustomShape 3"/>
          <p:cNvSpPr/>
          <p:nvPr/>
        </p:nvSpPr>
        <p:spPr>
          <a:xfrm>
            <a:off x="155520" y="-144360"/>
            <a:ext cx="302400" cy="302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130" name="Table 4"/>
          <p:cNvGraphicFramePr/>
          <p:nvPr>
            <p:extLst>
              <p:ext uri="{D42A27DB-BD31-4B8C-83A1-F6EECF244321}">
                <p14:modId xmlns:p14="http://schemas.microsoft.com/office/powerpoint/2010/main" xmlns="" val="1018086538"/>
              </p:ext>
            </p:extLst>
          </p:nvPr>
        </p:nvGraphicFramePr>
        <p:xfrm>
          <a:off x="151200" y="1087560"/>
          <a:ext cx="8886960" cy="5475360"/>
        </p:xfrm>
        <a:graphic>
          <a:graphicData uri="http://schemas.openxmlformats.org/drawingml/2006/table">
            <a:tbl>
              <a:tblPr/>
              <a:tblGrid>
                <a:gridCol w="488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020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76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4202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971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№ п/п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16200"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Мероприятие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Плановый срок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Фактический срок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L="16200"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Утверждение паспорта регионального проекта «Чистая Вода»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14.12.2018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00B050"/>
                          </a:solidFill>
                          <a:latin typeface="Arial"/>
                          <a:ea typeface="DejaVu Sans"/>
                        </a:rPr>
                        <a:t>06.12.2018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2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L="16200"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Подписание соглашений с Минстроем РФ о реализации регионального проекта и о финансовой поддержке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15.02.2019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00B050"/>
                          </a:solidFill>
                          <a:latin typeface="Arial"/>
                          <a:ea typeface="Times New Roman"/>
                        </a:rPr>
                        <a:t>12.02.2019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580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3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L="16200"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Проведение инвентаризации объектов водоснабжения и направление отчета в Фонд содействия </a:t>
                      </a:r>
                      <a:r>
                        <a:t/>
                      </a:r>
                      <a:br/>
                      <a:r>
                        <a:rPr lang="ru-RU" sz="130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реформированию ЖКХ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01.05.2019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00B050"/>
                          </a:solidFill>
                          <a:latin typeface="Arial"/>
                          <a:ea typeface="DejaVu Sans"/>
                        </a:rPr>
                        <a:t>29.04.2019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717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0" strike="noStrike" spc="-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4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L="16200"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Утверждение региональной программы (подпрограммы) по строительству и реконструкции (модернизации) объектов питьевого водоснабжения 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29.07.2019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00B050"/>
                          </a:solidFill>
                          <a:latin typeface="Arial"/>
                          <a:ea typeface="DejaVu Sans"/>
                        </a:rPr>
                        <a:t>31.07.2019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9795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0" strike="noStrike" spc="-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5</a:t>
                      </a:r>
                      <a:endParaRPr lang="ru-RU" sz="1300" b="0" strike="noStrike" spc="-1" dirty="0">
                        <a:latin typeface="Arial"/>
                      </a:endParaRPr>
                    </a:p>
                  </a:txBody>
                  <a:tcPr marL="16200"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Предоставление в Минстрой РФ заявок и</a:t>
                      </a:r>
                      <a:r>
                        <a:rPr dirty="0"/>
                        <a:t/>
                      </a:r>
                      <a:br>
                        <a:rPr dirty="0"/>
                      </a:br>
                      <a:r>
                        <a:rPr lang="ru-RU" sz="13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 пакетов документов необходимых для получения субсидий </a:t>
                      </a:r>
                      <a:endParaRPr lang="ru-RU" sz="1300" b="0" strike="noStrike" spc="-1" dirty="0">
                        <a:latin typeface="Arial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01.08.2019</a:t>
                      </a:r>
                      <a:endParaRPr lang="ru-RU" sz="1300" b="0" strike="noStrike" spc="-1" dirty="0">
                        <a:latin typeface="Arial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>
                          <a:solidFill>
                            <a:srgbClr val="00B050"/>
                          </a:solidFill>
                          <a:latin typeface="Arial"/>
                          <a:ea typeface="DejaVu Sans"/>
                        </a:rPr>
                        <a:t>10.06.2019</a:t>
                      </a:r>
                      <a:endParaRPr lang="ru-RU" sz="13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Пакеты документов направлены 30.04.2019 (ВОС р.п.Голышманово) и 10.06.2019 (ВОС с. Б.Сорокино)</a:t>
                      </a:r>
                      <a:endParaRPr lang="ru-RU" sz="1000" b="0" strike="noStrike" spc="-1">
                        <a:latin typeface="Arial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0" strike="noStrike" spc="-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6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L="16200"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0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Согласование инвестиционных паспортов с Минстроем РФ и Минэкономразвития РФ</a:t>
                      </a:r>
                      <a:endParaRPr lang="ru-RU" sz="1300" b="0" strike="noStrike" spc="-1">
                        <a:latin typeface="Arial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01.10.2019</a:t>
                      </a:r>
                      <a:endParaRPr lang="ru-RU" sz="1300" b="0" strike="noStrike" spc="-1" dirty="0">
                        <a:latin typeface="Arial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>
                          <a:solidFill>
                            <a:srgbClr val="00A65D"/>
                          </a:solidFill>
                          <a:latin typeface="Arial"/>
                          <a:ea typeface="Times New Roman"/>
                        </a:rPr>
                        <a:t>24.09.2019</a:t>
                      </a:r>
                      <a:endParaRPr lang="ru-RU" sz="1200" b="0" strike="noStrike" spc="-1"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Получено согласование (в ГИИС «Электронный бюджет»  появился проект дополнительного соглашения)</a:t>
                      </a:r>
                      <a:endParaRPr lang="ru-RU" sz="1000" b="0" strike="noStrike" spc="-1">
                        <a:latin typeface="Arial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8838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0" strike="noStrike" spc="-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7</a:t>
                      </a:r>
                      <a:endParaRPr lang="ru-RU" sz="1300" b="0" strike="noStrike" spc="-1" dirty="0">
                        <a:latin typeface="Arial"/>
                      </a:endParaRPr>
                    </a:p>
                  </a:txBody>
                  <a:tcPr marL="16200"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Заключение дополнительных соглашений о предоставлении субсидий из </a:t>
                      </a:r>
                      <a:r>
                        <a:rPr lang="ru-RU" sz="1300" b="0" strike="noStrike" spc="-1" dirty="0">
                          <a:solidFill>
                            <a:srgbClr val="10161C"/>
                          </a:solidFill>
                          <a:latin typeface="Arial"/>
                          <a:ea typeface="DejaVu Sans"/>
                        </a:rPr>
                        <a:t>федерального бюджета бюджетам субъектов (с указанием объектов)</a:t>
                      </a:r>
                      <a:endParaRPr lang="ru-RU" sz="1300" b="0" strike="noStrike" spc="-1" dirty="0">
                        <a:solidFill>
                          <a:srgbClr val="10161C"/>
                        </a:solidFill>
                        <a:latin typeface="Arial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01.11.2019</a:t>
                      </a:r>
                      <a:endParaRPr lang="ru-RU" sz="1300" b="0" strike="noStrike" spc="-1" dirty="0">
                        <a:solidFill>
                          <a:srgbClr val="000000"/>
                        </a:solidFill>
                        <a:latin typeface="Arial"/>
                        <a:ea typeface="DejaVu Sans"/>
                      </a:endParaRPr>
                    </a:p>
                  </a:txBody>
                  <a:tcPr marR="1620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300" b="1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В работе</a:t>
                      </a:r>
                      <a:endParaRPr lang="ru-RU" sz="1300" b="0" strike="noStrike" spc="-1" dirty="0">
                        <a:solidFill>
                          <a:srgbClr val="000000"/>
                        </a:solidFill>
                        <a:latin typeface="Arial"/>
                        <a:ea typeface="DejaVu Sans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0" strike="noStrike" spc="-1" dirty="0">
                          <a:solidFill>
                            <a:srgbClr val="000000"/>
                          </a:solidFill>
                          <a:latin typeface="Arial"/>
                        </a:rPr>
                        <a:t>Совместно с ФКУ «Объединенная дирекция» Минстроя России осуществляется подготовка проекта дополнительного соглашения</a:t>
                      </a:r>
                      <a:endParaRPr lang="ru-RU" sz="1000" b="0" strike="noStrike" spc="-1" dirty="0">
                        <a:solidFill>
                          <a:srgbClr val="000000"/>
                        </a:solidFill>
                        <a:latin typeface="Arial"/>
                        <a:ea typeface="DejaVu Sans"/>
                      </a:endParaRPr>
                    </a:p>
                  </a:txBody>
                  <a:tcPr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3272937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CustomShape 1"/>
          <p:cNvSpPr/>
          <p:nvPr/>
        </p:nvSpPr>
        <p:spPr>
          <a:xfrm>
            <a:off x="252720" y="213840"/>
            <a:ext cx="8183160" cy="501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Verdana"/>
              </a:rPr>
              <a:t>Финансовое обеспечение реализации проекта 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132" name="CustomShape 2"/>
          <p:cNvSpPr/>
          <p:nvPr/>
        </p:nvSpPr>
        <p:spPr>
          <a:xfrm flipH="1">
            <a:off x="-184680" y="-144360"/>
            <a:ext cx="33444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3" name="CustomShape 3"/>
          <p:cNvSpPr/>
          <p:nvPr/>
        </p:nvSpPr>
        <p:spPr>
          <a:xfrm>
            <a:off x="155520" y="-144360"/>
            <a:ext cx="30276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134" name="Table 4"/>
          <p:cNvGraphicFramePr/>
          <p:nvPr/>
        </p:nvGraphicFramePr>
        <p:xfrm>
          <a:off x="109440" y="1501920"/>
          <a:ext cx="8917200" cy="2336160"/>
        </p:xfrm>
        <a:graphic>
          <a:graphicData uri="http://schemas.openxmlformats.org/drawingml/2006/table">
            <a:tbl>
              <a:tblPr/>
              <a:tblGrid>
                <a:gridCol w="24148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921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485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485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4852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4852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4076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07532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73548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Источники финансирования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0D8E8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Объем финансового обеспечения по годам реализации, млн. руб.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Всего, млн. рублей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912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2019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2020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2021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2022*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2023*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1" strike="noStrike" spc="-1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2024*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13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1"/>
                        </a:spcAft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Arial"/>
                          <a:ea typeface="Arial Unicode MS"/>
                        </a:rPr>
                        <a:t>федеральный бюджет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17640" marR="17640"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1"/>
                        </a:spcBef>
                        <a:spcAft>
                          <a:spcPts val="241"/>
                        </a:spcAft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27,81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17640" marR="17640"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1"/>
                        </a:spcBef>
                        <a:spcAft>
                          <a:spcPts val="241"/>
                        </a:spcAft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65,08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17640" marR="17640"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1"/>
                        </a:spcBef>
                        <a:spcAft>
                          <a:spcPts val="241"/>
                        </a:spcAft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138,18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17640" marR="17640"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1"/>
                        </a:spcBef>
                        <a:spcAft>
                          <a:spcPts val="241"/>
                        </a:spcAft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Arial"/>
                          <a:ea typeface="Arial Unicode MS"/>
                        </a:rPr>
                        <a:t>209,35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17640" marR="17640"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1"/>
                        </a:spcBef>
                        <a:spcAft>
                          <a:spcPts val="241"/>
                        </a:spcAft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Arial"/>
                          <a:ea typeface="Arial Unicode MS"/>
                        </a:rPr>
                        <a:t>243,58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17640" marR="17640"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1"/>
                        </a:spcBef>
                        <a:spcAft>
                          <a:spcPts val="241"/>
                        </a:spcAft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Arial"/>
                          <a:ea typeface="Arial Unicode MS"/>
                        </a:rPr>
                        <a:t>156,53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17640" marR="17640"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Arial"/>
                          <a:ea typeface="Arial Unicode MS"/>
                        </a:rPr>
                        <a:t>840,53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17640" marR="17640"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0480">
                <a:tc>
                  <a:txBody>
                    <a:bodyPr/>
                    <a:lstStyle/>
                    <a:p>
                      <a:pPr marL="114480">
                        <a:lnSpc>
                          <a:spcPct val="100000"/>
                        </a:lnSpc>
                        <a:spcAft>
                          <a:spcPts val="601"/>
                        </a:spcAft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Arial"/>
                          <a:ea typeface="Arial Unicode MS"/>
                        </a:rPr>
                        <a:t>бюджет Тюменской области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17640" marR="17640"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Arial"/>
                          <a:ea typeface="Arial Unicode MS"/>
                        </a:rPr>
                        <a:t>98,59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17640" marR="17640"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Arial"/>
                          <a:ea typeface="Arial Unicode MS"/>
                        </a:rPr>
                        <a:t>230,75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17640" marR="17640"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Arial"/>
                          <a:ea typeface="Arial Unicode MS"/>
                        </a:rPr>
                        <a:t>489,91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17640" marR="17640"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Arial"/>
                          <a:ea typeface="Arial Unicode MS"/>
                        </a:rPr>
                        <a:t>566,02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17640" marR="17640"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Arial"/>
                          <a:ea typeface="Arial Unicode MS"/>
                        </a:rPr>
                        <a:t>658,57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17640" marR="17640"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Arial"/>
                          <a:ea typeface="Arial Unicode MS"/>
                        </a:rPr>
                        <a:t>423,21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17640" marR="17640"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ru-RU" sz="1400" b="0" strike="noStrike" spc="-1">
                          <a:solidFill>
                            <a:srgbClr val="000000"/>
                          </a:solidFill>
                          <a:latin typeface="Arial"/>
                          <a:ea typeface="Arial Unicode MS"/>
                        </a:rPr>
                        <a:t>2467,03</a:t>
                      </a:r>
                      <a:endParaRPr lang="ru-RU" sz="1400" b="0" strike="noStrike" spc="-1">
                        <a:latin typeface="Arial"/>
                      </a:endParaRPr>
                    </a:p>
                  </a:txBody>
                  <a:tcPr marL="17640" marR="17640">
                    <a:lnL w="38160">
                      <a:solidFill>
                        <a:srgbClr val="FFFFFF"/>
                      </a:solidFill>
                    </a:lnL>
                    <a:lnR w="38160">
                      <a:solidFill>
                        <a:srgbClr val="FFFFFF"/>
                      </a:solidFill>
                    </a:lnR>
                    <a:lnT w="3816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5" name="CustomShape 5"/>
          <p:cNvSpPr/>
          <p:nvPr/>
        </p:nvSpPr>
        <p:spPr>
          <a:xfrm>
            <a:off x="109440" y="4401000"/>
            <a:ext cx="9002160" cy="18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104A8A"/>
                </a:solidFill>
                <a:latin typeface="Arial"/>
                <a:ea typeface="Microsoft YaHei"/>
              </a:rPr>
              <a:t>Дополнительно за счет средств консолидированного бюджета Тюменской области в 2019 году  предусмотрены мероприятия по разработке проектной документации, строительству, реконструкции, ремонту объектов водоснабжения </a:t>
            </a: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104A8A"/>
                </a:solidFill>
                <a:latin typeface="Arial"/>
                <a:ea typeface="Microsoft YaHei"/>
              </a:rPr>
              <a:t>на сумму </a:t>
            </a:r>
            <a:r>
              <a:rPr lang="ru-RU" sz="1800" b="1" strike="noStrike" spc="-1" dirty="0">
                <a:solidFill>
                  <a:srgbClr val="104A8A"/>
                </a:solidFill>
                <a:latin typeface="Arial"/>
                <a:ea typeface="Microsoft YaHei"/>
              </a:rPr>
              <a:t>796,325 </a:t>
            </a:r>
            <a:r>
              <a:rPr lang="ru-RU" sz="1800" b="1" strike="noStrike" spc="-1" dirty="0" smtClean="0">
                <a:solidFill>
                  <a:srgbClr val="104A8A"/>
                </a:solidFill>
                <a:latin typeface="Arial"/>
                <a:ea typeface="Microsoft YaHei"/>
              </a:rPr>
              <a:t>млн </a:t>
            </a:r>
            <a:r>
              <a:rPr lang="ru-RU" sz="1800" b="1" strike="noStrike" spc="-1" dirty="0">
                <a:solidFill>
                  <a:srgbClr val="104A8A"/>
                </a:solidFill>
                <a:latin typeface="Arial"/>
                <a:ea typeface="Microsoft YaHei"/>
              </a:rPr>
              <a:t>рублей</a:t>
            </a:r>
            <a:r>
              <a:rPr lang="ru-RU" sz="1800" b="0" strike="noStrike" spc="-1" dirty="0">
                <a:solidFill>
                  <a:srgbClr val="104A8A"/>
                </a:solidFill>
                <a:latin typeface="Arial"/>
                <a:ea typeface="Microsoft YaHei"/>
              </a:rPr>
              <a:t>, </a:t>
            </a: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104A8A"/>
                </a:solidFill>
                <a:latin typeface="Arial"/>
                <a:ea typeface="Microsoft YaHei"/>
              </a:rPr>
              <a:t>в </a:t>
            </a:r>
            <a:r>
              <a:rPr lang="ru-RU" sz="1800" b="0" strike="noStrike" spc="-1" dirty="0" err="1">
                <a:solidFill>
                  <a:srgbClr val="104A8A"/>
                </a:solidFill>
                <a:latin typeface="Arial"/>
                <a:ea typeface="Microsoft YaHei"/>
              </a:rPr>
              <a:t>т.ч</a:t>
            </a:r>
            <a:r>
              <a:rPr lang="ru-RU" sz="1800" b="0" strike="noStrike" spc="-1" dirty="0">
                <a:solidFill>
                  <a:srgbClr val="104A8A"/>
                </a:solidFill>
                <a:latin typeface="Arial"/>
                <a:ea typeface="Microsoft YaHei"/>
              </a:rPr>
              <a:t>. установка 79 павильонов чистой воды и блочных станций в малых населенных пунктах на сумму </a:t>
            </a:r>
            <a:r>
              <a:rPr lang="ru-RU" sz="1800" b="1" strike="noStrike" spc="-1" dirty="0" smtClean="0">
                <a:solidFill>
                  <a:srgbClr val="104A8A"/>
                </a:solidFill>
                <a:latin typeface="Arial"/>
                <a:ea typeface="Microsoft YaHei"/>
              </a:rPr>
              <a:t>318 млн рублей</a:t>
            </a:r>
            <a:r>
              <a:rPr lang="ru-RU" sz="1800" b="0" strike="noStrike" spc="-1" dirty="0">
                <a:solidFill>
                  <a:srgbClr val="104A8A"/>
                </a:solidFill>
                <a:latin typeface="Arial"/>
                <a:ea typeface="Microsoft YaHei"/>
              </a:rPr>
              <a:t>.</a:t>
            </a:r>
            <a:endParaRPr lang="ru-RU" sz="1800" b="0" strike="noStrike" spc="-1" dirty="0">
              <a:latin typeface="Arial"/>
            </a:endParaRPr>
          </a:p>
        </p:txBody>
      </p:sp>
      <p:sp>
        <p:nvSpPr>
          <p:cNvPr id="136" name="CustomShape 6"/>
          <p:cNvSpPr/>
          <p:nvPr/>
        </p:nvSpPr>
        <p:spPr>
          <a:xfrm>
            <a:off x="66600" y="3843720"/>
            <a:ext cx="8283600" cy="38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just">
              <a:lnSpc>
                <a:spcPct val="100000"/>
              </a:lnSpc>
            </a:pPr>
            <a:r>
              <a:rPr lang="ru-RU" sz="1200" b="0" i="1" strike="noStrike" spc="-1">
                <a:solidFill>
                  <a:srgbClr val="000000"/>
                </a:solidFill>
                <a:latin typeface="Arial"/>
                <a:ea typeface="Microsoft YaHei"/>
              </a:rPr>
              <a:t>* - плановое распределение субсидий на период с 2022 по 2024 годы может быть уточнено</a:t>
            </a:r>
            <a:endParaRPr lang="ru-RU" sz="12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CustomShape 1"/>
          <p:cNvSpPr/>
          <p:nvPr/>
        </p:nvSpPr>
        <p:spPr>
          <a:xfrm>
            <a:off x="252720" y="213840"/>
            <a:ext cx="8183160" cy="501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1F497D"/>
                </a:solidFill>
                <a:latin typeface="Arial"/>
                <a:ea typeface="Verdana"/>
              </a:rPr>
              <a:t>Реализация проекта</a:t>
            </a:r>
            <a:endParaRPr lang="ru-RU" sz="2000" b="0" strike="noStrike" spc="-1" dirty="0">
              <a:latin typeface="Arial"/>
            </a:endParaRPr>
          </a:p>
        </p:txBody>
      </p:sp>
      <p:sp>
        <p:nvSpPr>
          <p:cNvPr id="138" name="CustomShape 2"/>
          <p:cNvSpPr/>
          <p:nvPr/>
        </p:nvSpPr>
        <p:spPr>
          <a:xfrm flipH="1">
            <a:off x="-184680" y="-144360"/>
            <a:ext cx="33444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9" name="CustomShape 3"/>
          <p:cNvSpPr/>
          <p:nvPr/>
        </p:nvSpPr>
        <p:spPr>
          <a:xfrm>
            <a:off x="155520" y="-144360"/>
            <a:ext cx="30276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0" name="CustomShape 4"/>
          <p:cNvSpPr/>
          <p:nvPr/>
        </p:nvSpPr>
        <p:spPr>
          <a:xfrm>
            <a:off x="87923" y="921961"/>
            <a:ext cx="8968153" cy="1399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just">
              <a:lnSpc>
                <a:spcPct val="100000"/>
              </a:lnSpc>
            </a:pPr>
            <a:r>
              <a:rPr lang="ru-RU" sz="1600" b="1" i="1" strike="noStrike" spc="-1" dirty="0" smtClean="0">
                <a:solidFill>
                  <a:srgbClr val="0070C0"/>
                </a:solidFill>
                <a:latin typeface="Arial"/>
                <a:ea typeface="DejaVu Sans"/>
              </a:rPr>
              <a:t>1. </a:t>
            </a:r>
            <a:r>
              <a:rPr lang="ru-RU" sz="1600" b="1" i="1" strike="noStrike" spc="-1" dirty="0" err="1" smtClean="0">
                <a:solidFill>
                  <a:srgbClr val="0070C0"/>
                </a:solidFill>
                <a:latin typeface="Arial"/>
                <a:ea typeface="DejaVu Sans"/>
              </a:rPr>
              <a:t>Голышмановский</a:t>
            </a:r>
            <a:r>
              <a:rPr lang="ru-RU" sz="1600" b="1" i="1" strike="noStrike" spc="-1" dirty="0" smtClean="0">
                <a:solidFill>
                  <a:srgbClr val="0070C0"/>
                </a:solidFill>
                <a:latin typeface="Arial"/>
                <a:ea typeface="DejaVu Sans"/>
              </a:rPr>
              <a:t> </a:t>
            </a:r>
            <a:r>
              <a:rPr lang="ru-RU" sz="1600" b="1" i="1" strike="noStrike" spc="-1" dirty="0">
                <a:solidFill>
                  <a:srgbClr val="0070C0"/>
                </a:solidFill>
                <a:latin typeface="Arial"/>
                <a:ea typeface="DejaVu Sans"/>
              </a:rPr>
              <a:t>район. </a:t>
            </a:r>
            <a:r>
              <a:rPr lang="ru-RU" sz="1600" b="1" i="1" strike="noStrike" spc="-1" dirty="0" err="1">
                <a:solidFill>
                  <a:srgbClr val="0070C0"/>
                </a:solidFill>
                <a:latin typeface="Arial"/>
                <a:ea typeface="DejaVu Sans"/>
              </a:rPr>
              <a:t>р.п</a:t>
            </a:r>
            <a:r>
              <a:rPr lang="ru-RU" sz="1600" b="1" i="1" strike="noStrike" spc="-1" dirty="0">
                <a:solidFill>
                  <a:srgbClr val="0070C0"/>
                </a:solidFill>
                <a:latin typeface="Arial"/>
                <a:ea typeface="DejaVu Sans"/>
              </a:rPr>
              <a:t>. Голышманово. Строительство ВОС</a:t>
            </a:r>
            <a:r>
              <a:rPr lang="ru-RU" sz="1600" b="1" i="1" strike="noStrike" spc="-1" dirty="0" smtClean="0">
                <a:solidFill>
                  <a:srgbClr val="0070C0"/>
                </a:solidFill>
                <a:latin typeface="Arial"/>
                <a:ea typeface="DejaVu Sans"/>
              </a:rPr>
              <a:t>, 2-я </a:t>
            </a:r>
            <a:r>
              <a:rPr lang="ru-RU" sz="1600" b="1" i="1" strike="noStrike" spc="-1" dirty="0">
                <a:solidFill>
                  <a:srgbClr val="0070C0"/>
                </a:solidFill>
                <a:latin typeface="Arial"/>
                <a:ea typeface="DejaVu Sans"/>
              </a:rPr>
              <a:t>очередь</a:t>
            </a:r>
            <a:r>
              <a:rPr lang="ru-RU" sz="1800" b="1" i="1" strike="noStrike" spc="-1" dirty="0">
                <a:solidFill>
                  <a:srgbClr val="0070C0"/>
                </a:solidFill>
                <a:latin typeface="Arial"/>
                <a:ea typeface="DejaVu Sans"/>
              </a:rPr>
              <a:t>.</a:t>
            </a:r>
            <a:endParaRPr lang="ru-RU" sz="1800" b="0" strike="noStrike" spc="-1" dirty="0">
              <a:latin typeface="Arial"/>
            </a:endParaRPr>
          </a:p>
          <a:p>
            <a:pPr marL="285840" indent="252000">
              <a:lnSpc>
                <a:spcPct val="100000"/>
              </a:lnSpc>
              <a:buClr>
                <a:srgbClr val="0070C0"/>
              </a:buClr>
              <a:buFont typeface="Wingdings" charset="2"/>
              <a:buChar char=""/>
            </a:pPr>
            <a:r>
              <a:rPr lang="ru-RU" sz="16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Увеличение мощности очистных сооружений с 1 000 м</a:t>
            </a:r>
            <a:r>
              <a:rPr lang="ru-RU" sz="1600" b="0" strike="noStrike" spc="-1" baseline="30000" dirty="0">
                <a:solidFill>
                  <a:srgbClr val="0070C0"/>
                </a:solidFill>
                <a:latin typeface="Arial"/>
                <a:ea typeface="DejaVu Sans"/>
              </a:rPr>
              <a:t>3</a:t>
            </a:r>
            <a:r>
              <a:rPr lang="ru-RU" sz="16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/</a:t>
            </a:r>
            <a:r>
              <a:rPr lang="ru-RU" sz="1600" b="0" strike="noStrike" spc="-1" dirty="0" err="1">
                <a:solidFill>
                  <a:srgbClr val="0070C0"/>
                </a:solidFill>
                <a:latin typeface="Arial"/>
                <a:ea typeface="DejaVu Sans"/>
              </a:rPr>
              <a:t>сут</a:t>
            </a:r>
            <a:r>
              <a:rPr lang="ru-RU" sz="16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 до 4 000 м</a:t>
            </a:r>
            <a:r>
              <a:rPr lang="ru-RU" sz="1600" b="0" strike="noStrike" spc="-1" baseline="30000" dirty="0">
                <a:solidFill>
                  <a:srgbClr val="0070C0"/>
                </a:solidFill>
                <a:latin typeface="Arial"/>
                <a:ea typeface="DejaVu Sans"/>
              </a:rPr>
              <a:t>3</a:t>
            </a:r>
            <a:r>
              <a:rPr lang="ru-RU" sz="16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/</a:t>
            </a:r>
            <a:r>
              <a:rPr lang="ru-RU" sz="1600" b="0" strike="noStrike" spc="-1" dirty="0" err="1">
                <a:solidFill>
                  <a:srgbClr val="0070C0"/>
                </a:solidFill>
                <a:latin typeface="Arial"/>
                <a:ea typeface="DejaVu Sans"/>
              </a:rPr>
              <a:t>сут</a:t>
            </a:r>
            <a:r>
              <a:rPr lang="ru-RU" sz="16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;</a:t>
            </a:r>
            <a:endParaRPr lang="ru-RU" sz="1600" b="0" strike="noStrike" spc="-1" dirty="0">
              <a:latin typeface="Arial"/>
            </a:endParaRPr>
          </a:p>
          <a:p>
            <a:pPr marL="285840" indent="252000">
              <a:lnSpc>
                <a:spcPct val="100000"/>
              </a:lnSpc>
              <a:buClr>
                <a:srgbClr val="0070C0"/>
              </a:buClr>
              <a:buFont typeface="Wingdings" charset="2"/>
              <a:buChar char=""/>
            </a:pPr>
            <a:r>
              <a:rPr lang="ru-RU" sz="1600" b="0" strike="noStrike" spc="-1" dirty="0" smtClean="0">
                <a:solidFill>
                  <a:srgbClr val="0070C0"/>
                </a:solidFill>
                <a:latin typeface="Arial"/>
                <a:ea typeface="DejaVu Sans"/>
              </a:rPr>
              <a:t>Стоимость </a:t>
            </a:r>
            <a:r>
              <a:rPr lang="ru-RU" sz="16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строительства объекта 216,888 </a:t>
            </a:r>
            <a:r>
              <a:rPr lang="ru-RU" sz="1600" b="0" strike="noStrike" spc="-1" dirty="0" smtClean="0">
                <a:solidFill>
                  <a:srgbClr val="0070C0"/>
                </a:solidFill>
                <a:latin typeface="Arial"/>
                <a:ea typeface="DejaVu Sans"/>
              </a:rPr>
              <a:t>млн </a:t>
            </a:r>
            <a:r>
              <a:rPr lang="ru-RU" sz="16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руб., в </a:t>
            </a:r>
            <a:r>
              <a:rPr lang="ru-RU" sz="1600" b="0" strike="noStrike" spc="-1" dirty="0" err="1">
                <a:solidFill>
                  <a:srgbClr val="0070C0"/>
                </a:solidFill>
                <a:latin typeface="Arial"/>
                <a:ea typeface="DejaVu Sans"/>
              </a:rPr>
              <a:t>т.ч</a:t>
            </a:r>
            <a:r>
              <a:rPr lang="ru-RU" sz="16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. 2019 год 65,07 </a:t>
            </a:r>
            <a:r>
              <a:rPr lang="ru-RU" sz="1600" b="0" strike="noStrike" spc="-1" dirty="0" smtClean="0">
                <a:solidFill>
                  <a:srgbClr val="0070C0"/>
                </a:solidFill>
                <a:latin typeface="Arial"/>
                <a:ea typeface="DejaVu Sans"/>
              </a:rPr>
              <a:t>млн руб.;</a:t>
            </a:r>
            <a:endParaRPr lang="ru-RU" sz="1600" spc="-1" dirty="0">
              <a:latin typeface="Arial"/>
            </a:endParaRPr>
          </a:p>
          <a:p>
            <a:pPr marL="285840" indent="252000">
              <a:lnSpc>
                <a:spcPct val="100000"/>
              </a:lnSpc>
              <a:buClr>
                <a:srgbClr val="0070C0"/>
              </a:buClr>
              <a:buFont typeface="Wingdings" charset="2"/>
              <a:buChar char=""/>
            </a:pPr>
            <a:r>
              <a:rPr lang="ru-RU" sz="1600" b="0" strike="noStrike" spc="-1" dirty="0" smtClean="0">
                <a:solidFill>
                  <a:srgbClr val="0070C0"/>
                </a:solidFill>
                <a:latin typeface="Arial"/>
                <a:ea typeface="DejaVu Sans"/>
              </a:rPr>
              <a:t>Подрядная организация - ООО </a:t>
            </a:r>
            <a:r>
              <a:rPr lang="ru-RU" sz="1600" b="0" strike="noStrike" spc="-1" dirty="0">
                <a:solidFill>
                  <a:srgbClr val="0070C0"/>
                </a:solidFill>
                <a:latin typeface="Arial"/>
                <a:ea typeface="DejaVu Sans"/>
              </a:rPr>
              <a:t>«Тюмень-Инжиниринг</a:t>
            </a:r>
            <a:r>
              <a:rPr lang="ru-RU" sz="1600" b="0" strike="noStrike" spc="-1" dirty="0" smtClean="0">
                <a:solidFill>
                  <a:srgbClr val="0070C0"/>
                </a:solidFill>
                <a:latin typeface="Arial"/>
                <a:ea typeface="DejaVu Sans"/>
              </a:rPr>
              <a:t>» </a:t>
            </a:r>
            <a:r>
              <a:rPr lang="ru-RU" sz="1400" b="0" strike="noStrike" spc="-1" dirty="0" smtClean="0">
                <a:solidFill>
                  <a:srgbClr val="0070C0"/>
                </a:solidFill>
                <a:latin typeface="Arial"/>
                <a:ea typeface="DejaVu Sans"/>
              </a:rPr>
              <a:t>(</a:t>
            </a:r>
            <a:r>
              <a:rPr lang="ru-RU" sz="1400" u="sng" strike="noStrike" spc="-1" dirty="0" smtClean="0">
                <a:solidFill>
                  <a:srgbClr val="0070C0"/>
                </a:solidFill>
                <a:latin typeface="Arial"/>
                <a:ea typeface="DejaVu Sans"/>
              </a:rPr>
              <a:t>контракт от 26.07.2019 </a:t>
            </a:r>
            <a:r>
              <a:rPr lang="ru-RU" sz="1400" strike="noStrike" spc="-1" dirty="0" smtClean="0">
                <a:solidFill>
                  <a:srgbClr val="0070C0"/>
                </a:solidFill>
                <a:latin typeface="Arial"/>
                <a:ea typeface="DejaVu Sans"/>
              </a:rPr>
              <a:t>№ 2ВК-19</a:t>
            </a:r>
            <a:r>
              <a:rPr lang="ru-RU" sz="1400" b="0" strike="noStrike" spc="-1" dirty="0" smtClean="0">
                <a:solidFill>
                  <a:srgbClr val="0070C0"/>
                </a:solidFill>
                <a:latin typeface="Arial"/>
                <a:ea typeface="DejaVu Sans"/>
              </a:rPr>
              <a:t>);</a:t>
            </a:r>
          </a:p>
          <a:p>
            <a:pPr marL="285840" indent="252000">
              <a:lnSpc>
                <a:spcPct val="100000"/>
              </a:lnSpc>
              <a:buClr>
                <a:srgbClr val="0070C0"/>
              </a:buClr>
              <a:buFont typeface="Wingdings" charset="2"/>
              <a:buChar char=""/>
            </a:pPr>
            <a:r>
              <a:rPr lang="ru-RU" sz="1600" spc="-1" dirty="0" smtClean="0">
                <a:solidFill>
                  <a:srgbClr val="0070C0"/>
                </a:solidFill>
                <a:latin typeface="Arial"/>
                <a:ea typeface="DejaVu Sans"/>
              </a:rPr>
              <a:t>Срок выполнения работ по контракту: 01.09.2019 – 20.02.2021. </a:t>
            </a:r>
          </a:p>
          <a:p>
            <a:pPr marL="285840">
              <a:lnSpc>
                <a:spcPct val="100000"/>
              </a:lnSpc>
              <a:buClr>
                <a:srgbClr val="0070C0"/>
              </a:buClr>
            </a:pPr>
            <a:endParaRPr lang="ru-RU" sz="1600" spc="-1" dirty="0" smtClean="0">
              <a:solidFill>
                <a:srgbClr val="0070C0"/>
              </a:solidFill>
              <a:latin typeface="Arial"/>
              <a:ea typeface="DejaVu Sans"/>
            </a:endParaRPr>
          </a:p>
          <a:p>
            <a:pPr marL="285840">
              <a:lnSpc>
                <a:spcPct val="100000"/>
              </a:lnSpc>
              <a:buClr>
                <a:srgbClr val="0070C0"/>
              </a:buClr>
            </a:pPr>
            <a:endParaRPr lang="ru-RU" sz="1600" b="0" strike="noStrike" spc="-1" dirty="0" smtClean="0">
              <a:solidFill>
                <a:srgbClr val="0070C0"/>
              </a:solidFill>
              <a:latin typeface="Arial"/>
              <a:ea typeface="DejaVu Sans"/>
            </a:endParaRPr>
          </a:p>
          <a:p>
            <a:pPr marL="285840" indent="252000">
              <a:lnSpc>
                <a:spcPct val="100000"/>
              </a:lnSpc>
              <a:buClr>
                <a:srgbClr val="0070C0"/>
              </a:buClr>
              <a:buFont typeface="Wingdings" charset="2"/>
              <a:buChar char=""/>
            </a:pPr>
            <a:endParaRPr lang="ru-RU" sz="1600" b="0" strike="noStrike" spc="-1" dirty="0">
              <a:latin typeface="Arial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91694987"/>
              </p:ext>
            </p:extLst>
          </p:nvPr>
        </p:nvGraphicFramePr>
        <p:xfrm>
          <a:off x="252720" y="2527450"/>
          <a:ext cx="8682577" cy="391122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485834">
                  <a:extLst>
                    <a:ext uri="{9D8B030D-6E8A-4147-A177-3AD203B41FA5}">
                      <a16:colId xmlns="" xmlns:a16="http://schemas.microsoft.com/office/drawing/2014/main" val="3414940908"/>
                    </a:ext>
                  </a:extLst>
                </a:gridCol>
                <a:gridCol w="6450670">
                  <a:extLst>
                    <a:ext uri="{9D8B030D-6E8A-4147-A177-3AD203B41FA5}">
                      <a16:colId xmlns="" xmlns:a16="http://schemas.microsoft.com/office/drawing/2014/main" val="1976158900"/>
                    </a:ext>
                  </a:extLst>
                </a:gridCol>
                <a:gridCol w="1746073">
                  <a:extLst>
                    <a:ext uri="{9D8B030D-6E8A-4147-A177-3AD203B41FA5}">
                      <a16:colId xmlns="" xmlns:a16="http://schemas.microsoft.com/office/drawing/2014/main" val="2216542865"/>
                    </a:ext>
                  </a:extLst>
                </a:gridCol>
              </a:tblGrid>
              <a:tr h="2236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№ п/п</a:t>
                      </a:r>
                      <a:endParaRPr lang="ru-RU" sz="1200" b="1" dirty="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Наименование мероприятий </a:t>
                      </a:r>
                      <a:endParaRPr lang="ru-RU" sz="1200" b="1" dirty="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Сроки выполнения</a:t>
                      </a:r>
                      <a:endParaRPr lang="ru-RU" sz="1200" b="1" dirty="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extLst>
                  <a:ext uri="{0D108BD9-81ED-4DB2-BD59-A6C34878D82A}">
                    <a16:rowId xmlns="" xmlns:a16="http://schemas.microsoft.com/office/drawing/2014/main" val="4166387019"/>
                  </a:ext>
                </a:extLst>
              </a:tr>
              <a:tr h="2236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Подготовительные работы, вертикальная планировка </a:t>
                      </a:r>
                      <a:endParaRPr lang="ru-RU" sz="1200" dirty="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01.09.2019-20.11.2019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extLst>
                  <a:ext uri="{0D108BD9-81ED-4DB2-BD59-A6C34878D82A}">
                    <a16:rowId xmlns="" xmlns:a16="http://schemas.microsoft.com/office/drawing/2014/main" val="3704182630"/>
                  </a:ext>
                </a:extLst>
              </a:tr>
              <a:tr h="2886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Ограждение ВОС, </a:t>
                      </a:r>
                      <a:r>
                        <a:rPr lang="ru-RU" sz="1200" dirty="0" smtClean="0">
                          <a:effectLst/>
                        </a:rPr>
                        <a:t>Ограждение </a:t>
                      </a:r>
                      <a:r>
                        <a:rPr lang="ru-RU" sz="1200" dirty="0">
                          <a:effectLst/>
                        </a:rPr>
                        <a:t>запретной зоны Ограждение ТБО</a:t>
                      </a:r>
                      <a:endParaRPr lang="ru-RU" sz="1200" dirty="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01.10.2019-30.12.2019</a:t>
                      </a:r>
                      <a:endParaRPr lang="ru-RU" sz="1200" dirty="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extLst>
                  <a:ext uri="{0D108BD9-81ED-4DB2-BD59-A6C34878D82A}">
                    <a16:rowId xmlns="" xmlns:a16="http://schemas.microsoft.com/office/drawing/2014/main" val="1793541597"/>
                  </a:ext>
                </a:extLst>
              </a:tr>
              <a:tr h="2236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КПП</a:t>
                      </a:r>
                      <a:endParaRPr lang="ru-RU" sz="1200" dirty="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01.11.2019-30.12.2019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extLst>
                  <a:ext uri="{0D108BD9-81ED-4DB2-BD59-A6C34878D82A}">
                    <a16:rowId xmlns="" xmlns:a16="http://schemas.microsoft.com/office/drawing/2014/main" val="579676985"/>
                  </a:ext>
                </a:extLst>
              </a:tr>
              <a:tr h="2236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Разведочно-эксплуатационная скважина №6</a:t>
                      </a:r>
                      <a:endParaRPr lang="ru-RU" sz="1200" dirty="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01.10.2019-30.12.2019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extLst>
                  <a:ext uri="{0D108BD9-81ED-4DB2-BD59-A6C34878D82A}">
                    <a16:rowId xmlns="" xmlns:a16="http://schemas.microsoft.com/office/drawing/2014/main" val="3498957094"/>
                  </a:ext>
                </a:extLst>
              </a:tr>
              <a:tr h="4789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Станция комплексной подготовки питьевой воды: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Общестроительные </a:t>
                      </a:r>
                      <a:r>
                        <a:rPr lang="ru-RU" sz="1200" dirty="0" smtClean="0">
                          <a:effectLst/>
                        </a:rPr>
                        <a:t>работы,</a:t>
                      </a:r>
                      <a:r>
                        <a:rPr lang="ru-RU" sz="1200" baseline="0" dirty="0" smtClean="0">
                          <a:effectLst/>
                        </a:rPr>
                        <a:t> и</a:t>
                      </a:r>
                      <a:r>
                        <a:rPr lang="ru-RU" sz="1200" dirty="0" smtClean="0">
                          <a:effectLst/>
                        </a:rPr>
                        <a:t>нженерные сети,</a:t>
                      </a:r>
                      <a:r>
                        <a:rPr lang="ru-RU" sz="1200" baseline="0" dirty="0" smtClean="0">
                          <a:effectLst/>
                        </a:rPr>
                        <a:t> м</a:t>
                      </a:r>
                      <a:r>
                        <a:rPr lang="ru-RU" sz="1200" dirty="0" smtClean="0">
                          <a:effectLst/>
                        </a:rPr>
                        <a:t>онтаж оборудования</a:t>
                      </a:r>
                      <a:endParaRPr lang="ru-RU" sz="1200" dirty="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01.01.2020 – 30.08.2020</a:t>
                      </a:r>
                      <a:endParaRPr lang="ru-RU" sz="1200" dirty="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extLst>
                  <a:ext uri="{0D108BD9-81ED-4DB2-BD59-A6C34878D82A}">
                    <a16:rowId xmlns="" xmlns:a16="http://schemas.microsoft.com/office/drawing/2014/main" val="111253705"/>
                  </a:ext>
                </a:extLst>
              </a:tr>
              <a:tr h="2563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Сети электроснабжения 10 кВ.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01.06.2020-30.07.2020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extLst>
                  <a:ext uri="{0D108BD9-81ED-4DB2-BD59-A6C34878D82A}">
                    <a16:rowId xmlns="" xmlns:a16="http://schemas.microsoft.com/office/drawing/2014/main" val="615029909"/>
                  </a:ext>
                </a:extLst>
              </a:tr>
              <a:tr h="307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Трансформаторная подстанция, ДЭС, Сети </a:t>
                      </a:r>
                      <a:r>
                        <a:rPr lang="ru-RU" sz="1200" dirty="0" smtClean="0">
                          <a:effectLst/>
                        </a:rPr>
                        <a:t>электроснабжения,</a:t>
                      </a:r>
                      <a:r>
                        <a:rPr lang="ru-RU" sz="1200" baseline="0" dirty="0" smtClean="0">
                          <a:effectLst/>
                        </a:rPr>
                        <a:t> наружного освещения</a:t>
                      </a:r>
                      <a:endParaRPr lang="ru-RU" sz="1200" dirty="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01.07.2020-30.08.2020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extLst>
                  <a:ext uri="{0D108BD9-81ED-4DB2-BD59-A6C34878D82A}">
                    <a16:rowId xmlns="" xmlns:a16="http://schemas.microsoft.com/office/drawing/2014/main" val="3806636859"/>
                  </a:ext>
                </a:extLst>
              </a:tr>
              <a:tr h="2324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Котельная</a:t>
                      </a:r>
                      <a:endParaRPr lang="ru-RU" sz="1200" dirty="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01.07.2020-30.08.2020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extLst>
                  <a:ext uri="{0D108BD9-81ED-4DB2-BD59-A6C34878D82A}">
                    <a16:rowId xmlns="" xmlns:a16="http://schemas.microsoft.com/office/drawing/2014/main" val="442627497"/>
                  </a:ext>
                </a:extLst>
              </a:tr>
              <a:tr h="2979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Общеплощадочные </a:t>
                      </a:r>
                      <a:r>
                        <a:rPr lang="ru-RU" sz="1200" dirty="0" smtClean="0">
                          <a:effectLst/>
                        </a:rPr>
                        <a:t>сети</a:t>
                      </a:r>
                      <a:r>
                        <a:rPr lang="ru-RU" sz="1200" baseline="0" dirty="0" smtClean="0">
                          <a:effectLst/>
                        </a:rPr>
                        <a:t> (</a:t>
                      </a:r>
                      <a:r>
                        <a:rPr lang="ru-RU" sz="1200" dirty="0" smtClean="0">
                          <a:effectLst/>
                        </a:rPr>
                        <a:t>водоснабжение, водоотведение, газоснабжение, тепловые)</a:t>
                      </a:r>
                      <a:endParaRPr lang="ru-RU" sz="1200" dirty="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01.08.2020-1.10.2020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extLst>
                  <a:ext uri="{0D108BD9-81ED-4DB2-BD59-A6C34878D82A}">
                    <a16:rowId xmlns="" xmlns:a16="http://schemas.microsoft.com/office/drawing/2014/main" val="2717364828"/>
                  </a:ext>
                </a:extLst>
              </a:tr>
              <a:tr h="2236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Резервуары чистой воды, Камера переключений</a:t>
                      </a:r>
                      <a:endParaRPr lang="ru-RU" sz="1200" dirty="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01.08.2020-10.12.2020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extLst>
                  <a:ext uri="{0D108BD9-81ED-4DB2-BD59-A6C34878D82A}">
                    <a16:rowId xmlns="" xmlns:a16="http://schemas.microsoft.com/office/drawing/2014/main" val="4291106021"/>
                  </a:ext>
                </a:extLst>
              </a:tr>
              <a:tr h="2236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Насосная станция второго подъема,  Насосная станция над артскважинами 1-6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01.11.2020-30.12.2020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extLst>
                  <a:ext uri="{0D108BD9-81ED-4DB2-BD59-A6C34878D82A}">
                    <a16:rowId xmlns="" xmlns:a16="http://schemas.microsoft.com/office/drawing/2014/main" val="1437166219"/>
                  </a:ext>
                </a:extLst>
              </a:tr>
              <a:tr h="2324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Проезды, Подъездная дорога, благоустройство и озеленение </a:t>
                      </a:r>
                      <a:endParaRPr lang="ru-RU" sz="1200" dirty="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01.07.2020-30.10.2020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extLst>
                  <a:ext uri="{0D108BD9-81ED-4DB2-BD59-A6C34878D82A}">
                    <a16:rowId xmlns="" xmlns:a16="http://schemas.microsoft.com/office/drawing/2014/main" val="487838936"/>
                  </a:ext>
                </a:extLst>
              </a:tr>
              <a:tr h="2324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13</a:t>
                      </a:r>
                      <a:endParaRPr lang="ru-RU" sz="120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Пусконаладочные работы</a:t>
                      </a:r>
                      <a:endParaRPr lang="ru-RU" sz="1200" dirty="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01.11.2020-20.02.2021</a:t>
                      </a:r>
                      <a:endParaRPr lang="ru-RU" sz="1200" dirty="0">
                        <a:solidFill>
                          <a:srgbClr val="00000A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13788" marR="18189" marT="29924" marB="29924"/>
                </a:tc>
                <a:extLst>
                  <a:ext uri="{0D108BD9-81ED-4DB2-BD59-A6C34878D82A}">
                    <a16:rowId xmlns="" xmlns:a16="http://schemas.microsoft.com/office/drawing/2014/main" val="37422763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5418587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CustomShape 1"/>
          <p:cNvSpPr/>
          <p:nvPr/>
        </p:nvSpPr>
        <p:spPr>
          <a:xfrm>
            <a:off x="252720" y="213840"/>
            <a:ext cx="8183160" cy="501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1F497D"/>
                </a:solidFill>
                <a:latin typeface="Arial"/>
                <a:ea typeface="Verdana"/>
              </a:rPr>
              <a:t>Реализация проекта</a:t>
            </a:r>
            <a:endParaRPr lang="ru-RU" sz="2000" b="0" strike="noStrike" spc="-1" dirty="0">
              <a:latin typeface="Arial"/>
            </a:endParaRPr>
          </a:p>
        </p:txBody>
      </p:sp>
      <p:sp>
        <p:nvSpPr>
          <p:cNvPr id="138" name="CustomShape 2"/>
          <p:cNvSpPr/>
          <p:nvPr/>
        </p:nvSpPr>
        <p:spPr>
          <a:xfrm flipH="1">
            <a:off x="-184680" y="-144360"/>
            <a:ext cx="33444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9" name="CustomShape 3"/>
          <p:cNvSpPr/>
          <p:nvPr/>
        </p:nvSpPr>
        <p:spPr>
          <a:xfrm>
            <a:off x="155520" y="-144360"/>
            <a:ext cx="30276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0" name="CustomShape 4"/>
          <p:cNvSpPr/>
          <p:nvPr/>
        </p:nvSpPr>
        <p:spPr>
          <a:xfrm>
            <a:off x="149760" y="948889"/>
            <a:ext cx="8818038" cy="875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just">
              <a:lnSpc>
                <a:spcPct val="100000"/>
              </a:lnSpc>
            </a:pPr>
            <a:r>
              <a:rPr lang="ru-RU" sz="1600" b="1" spc="-1" dirty="0" smtClean="0">
                <a:solidFill>
                  <a:srgbClr val="0070C0"/>
                </a:solidFill>
                <a:latin typeface="Arial"/>
                <a:ea typeface="DejaVu Sans"/>
              </a:rPr>
              <a:t>Работы ведутся в соответствии с графиком, </a:t>
            </a:r>
          </a:p>
          <a:p>
            <a:pPr algn="just">
              <a:lnSpc>
                <a:spcPct val="100000"/>
              </a:lnSpc>
            </a:pPr>
            <a:r>
              <a:rPr lang="ru-RU" sz="1600" spc="-1" dirty="0" smtClean="0">
                <a:solidFill>
                  <a:srgbClr val="0070C0"/>
                </a:solidFill>
                <a:latin typeface="Arial"/>
                <a:ea typeface="DejaVu Sans"/>
              </a:rPr>
              <a:t>выполняются мероприятия: устройство подъездной дороги, планировка и ограждение  территории </a:t>
            </a:r>
          </a:p>
          <a:p>
            <a:pPr marL="285840">
              <a:lnSpc>
                <a:spcPct val="100000"/>
              </a:lnSpc>
              <a:buClr>
                <a:srgbClr val="0070C0"/>
              </a:buClr>
            </a:pPr>
            <a:endParaRPr lang="ru-RU" sz="1600" b="0" strike="noStrike" spc="-1" dirty="0" smtClean="0">
              <a:solidFill>
                <a:srgbClr val="0070C0"/>
              </a:solidFill>
              <a:latin typeface="Arial"/>
              <a:ea typeface="DejaVu Sans"/>
            </a:endParaRPr>
          </a:p>
          <a:p>
            <a:pPr marL="285840" indent="252000">
              <a:lnSpc>
                <a:spcPct val="100000"/>
              </a:lnSpc>
              <a:buClr>
                <a:srgbClr val="0070C0"/>
              </a:buClr>
              <a:buFont typeface="Wingdings" charset="2"/>
              <a:buChar char=""/>
            </a:pPr>
            <a:endParaRPr lang="ru-RU" sz="1600" b="0" strike="noStrike" spc="-1" dirty="0">
              <a:latin typeface="Arial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7460" y="1847454"/>
            <a:ext cx="2811860" cy="2099172"/>
          </a:xfrm>
          <a:prstGeom prst="rect">
            <a:avLst/>
          </a:prstGeom>
        </p:spPr>
      </p:pic>
      <p:sp>
        <p:nvSpPr>
          <p:cNvPr id="11" name="CustomShape 4"/>
          <p:cNvSpPr/>
          <p:nvPr/>
        </p:nvSpPr>
        <p:spPr>
          <a:xfrm>
            <a:off x="91502" y="4364448"/>
            <a:ext cx="8876296" cy="14819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indent="180000">
              <a:lnSpc>
                <a:spcPct val="100000"/>
              </a:lnSpc>
            </a:pPr>
            <a:r>
              <a:rPr lang="ru-RU" sz="1600" spc="-1" dirty="0" smtClean="0">
                <a:solidFill>
                  <a:srgbClr val="0070C0"/>
                </a:solidFill>
              </a:rPr>
              <a:t>В соответствии с условиями контракта </a:t>
            </a:r>
          </a:p>
          <a:p>
            <a:pPr indent="180000" algn="just">
              <a:lnSpc>
                <a:spcPct val="100000"/>
              </a:lnSpc>
            </a:pPr>
            <a:r>
              <a:rPr lang="ru-RU" sz="1600" b="1" spc="-1" dirty="0" smtClean="0">
                <a:solidFill>
                  <a:srgbClr val="0070C0"/>
                </a:solidFill>
              </a:rPr>
              <a:t>30.09.2019</a:t>
            </a:r>
            <a:r>
              <a:rPr lang="ru-RU" sz="1600" spc="-1" dirty="0" smtClean="0">
                <a:solidFill>
                  <a:srgbClr val="0070C0"/>
                </a:solidFill>
              </a:rPr>
              <a:t> за счет средств бюджета ТО произведена </a:t>
            </a:r>
            <a:r>
              <a:rPr lang="ru-RU" sz="1600" b="1" spc="-1" dirty="0" smtClean="0">
                <a:solidFill>
                  <a:srgbClr val="0070C0"/>
                </a:solidFill>
              </a:rPr>
              <a:t>оплата аванса </a:t>
            </a:r>
            <a:r>
              <a:rPr lang="ru-RU" sz="1600" spc="-1" dirty="0" smtClean="0">
                <a:solidFill>
                  <a:srgbClr val="0070C0"/>
                </a:solidFill>
              </a:rPr>
              <a:t>в размере  64,465</a:t>
            </a:r>
            <a:r>
              <a:rPr lang="ru-RU" sz="1600" b="1" spc="-1" dirty="0" smtClean="0">
                <a:solidFill>
                  <a:srgbClr val="0070C0"/>
                </a:solidFill>
              </a:rPr>
              <a:t> </a:t>
            </a:r>
            <a:r>
              <a:rPr lang="ru-RU" sz="1600" spc="-1" dirty="0" smtClean="0">
                <a:solidFill>
                  <a:srgbClr val="0070C0"/>
                </a:solidFill>
              </a:rPr>
              <a:t>млн рублей (30% от стоимости контракта). </a:t>
            </a:r>
          </a:p>
          <a:p>
            <a:pPr indent="180000" algn="just">
              <a:lnSpc>
                <a:spcPct val="100000"/>
              </a:lnSpc>
            </a:pPr>
            <a:r>
              <a:rPr lang="ru-RU" sz="1600" spc="-1" dirty="0" smtClean="0">
                <a:solidFill>
                  <a:srgbClr val="0070C0"/>
                </a:solidFill>
              </a:rPr>
              <a:t>Финансирование мероприятий в размере 70% от стоимости контракта будет по факту выполненных работ.</a:t>
            </a:r>
          </a:p>
          <a:p>
            <a:pPr algn="just">
              <a:lnSpc>
                <a:spcPct val="100000"/>
              </a:lnSpc>
            </a:pPr>
            <a:endParaRPr lang="ru-RU" sz="1600" spc="-1" dirty="0" smtClean="0">
              <a:solidFill>
                <a:srgbClr val="0070C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9760" y="1881561"/>
            <a:ext cx="2482434" cy="20704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4586" y="1881560"/>
            <a:ext cx="3293212" cy="206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4737330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CustomShape 1"/>
          <p:cNvSpPr/>
          <p:nvPr/>
        </p:nvSpPr>
        <p:spPr>
          <a:xfrm>
            <a:off x="252720" y="213840"/>
            <a:ext cx="8183160" cy="501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 algn="ctr">
              <a:lnSpc>
                <a:spcPct val="100000"/>
              </a:lnSpc>
            </a:pPr>
            <a:r>
              <a:rPr lang="ru-RU" sz="2000" b="1" strike="noStrike" spc="-1">
                <a:solidFill>
                  <a:srgbClr val="1F497D"/>
                </a:solidFill>
                <a:latin typeface="Arial"/>
                <a:ea typeface="Verdana"/>
              </a:rPr>
              <a:t>Реализация проекта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138" name="CustomShape 2"/>
          <p:cNvSpPr/>
          <p:nvPr/>
        </p:nvSpPr>
        <p:spPr>
          <a:xfrm flipH="1">
            <a:off x="-184680" y="-144360"/>
            <a:ext cx="33444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9" name="CustomShape 3"/>
          <p:cNvSpPr/>
          <p:nvPr/>
        </p:nvSpPr>
        <p:spPr>
          <a:xfrm>
            <a:off x="155520" y="-144360"/>
            <a:ext cx="30276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0" name="CustomShape 4"/>
          <p:cNvSpPr/>
          <p:nvPr/>
        </p:nvSpPr>
        <p:spPr>
          <a:xfrm>
            <a:off x="158262" y="1547602"/>
            <a:ext cx="8865422" cy="3409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/>
          <a:lstStyle/>
          <a:p>
            <a:pPr>
              <a:lnSpc>
                <a:spcPct val="100000"/>
              </a:lnSpc>
            </a:pPr>
            <a:r>
              <a:rPr lang="ru-RU" sz="1600" b="1" i="1" strike="noStrike" spc="-1" dirty="0" smtClean="0">
                <a:solidFill>
                  <a:srgbClr val="0070C0"/>
                </a:solidFill>
                <a:ea typeface="DejaVu Sans"/>
              </a:rPr>
              <a:t>2</a:t>
            </a:r>
            <a:r>
              <a:rPr lang="ru-RU" sz="1600" b="1" i="1" strike="noStrike" spc="-1" dirty="0">
                <a:solidFill>
                  <a:srgbClr val="0070C0"/>
                </a:solidFill>
                <a:ea typeface="DejaVu Sans"/>
              </a:rPr>
              <a:t>. с. Большое Сорокино. Строительство станции водоочистки, 2-я очередь</a:t>
            </a:r>
            <a:r>
              <a:rPr lang="ru-RU" sz="1600" b="1" i="1" strike="noStrike" spc="-1" dirty="0" smtClean="0">
                <a:solidFill>
                  <a:srgbClr val="0070C0"/>
                </a:solidFill>
                <a:ea typeface="DejaVu Sans"/>
              </a:rPr>
              <a:t>.</a:t>
            </a:r>
          </a:p>
          <a:p>
            <a:pPr>
              <a:lnSpc>
                <a:spcPct val="100000"/>
              </a:lnSpc>
            </a:pPr>
            <a:endParaRPr lang="ru-RU" sz="1600" b="0" strike="noStrike" spc="-1" dirty="0"/>
          </a:p>
          <a:p>
            <a:pPr marL="285840" indent="252000">
              <a:lnSpc>
                <a:spcPct val="100000"/>
              </a:lnSpc>
              <a:buClr>
                <a:srgbClr val="0070C0"/>
              </a:buClr>
              <a:buFont typeface="Wingdings" charset="2"/>
              <a:buChar char=""/>
            </a:pPr>
            <a:r>
              <a:rPr lang="ru-RU" sz="1600" b="0" strike="noStrike" spc="-1" dirty="0">
                <a:solidFill>
                  <a:srgbClr val="0070C0"/>
                </a:solidFill>
                <a:ea typeface="DejaVu Sans"/>
              </a:rPr>
              <a:t>Увеличение мощности очистных сооружений с 500 м</a:t>
            </a:r>
            <a:r>
              <a:rPr lang="ru-RU" sz="1600" b="0" strike="noStrike" spc="-1" baseline="30000" dirty="0">
                <a:solidFill>
                  <a:srgbClr val="0070C0"/>
                </a:solidFill>
                <a:ea typeface="DejaVu Sans"/>
              </a:rPr>
              <a:t>3</a:t>
            </a:r>
            <a:r>
              <a:rPr lang="ru-RU" sz="1600" b="0" strike="noStrike" spc="-1" dirty="0">
                <a:solidFill>
                  <a:srgbClr val="0070C0"/>
                </a:solidFill>
                <a:ea typeface="DejaVu Sans"/>
              </a:rPr>
              <a:t>/</a:t>
            </a:r>
            <a:r>
              <a:rPr lang="ru-RU" sz="1600" b="0" strike="noStrike" spc="-1" dirty="0" err="1">
                <a:solidFill>
                  <a:srgbClr val="0070C0"/>
                </a:solidFill>
                <a:ea typeface="DejaVu Sans"/>
              </a:rPr>
              <a:t>сут</a:t>
            </a:r>
            <a:r>
              <a:rPr lang="ru-RU" sz="1600" b="0" strike="noStrike" spc="-1" dirty="0">
                <a:solidFill>
                  <a:srgbClr val="0070C0"/>
                </a:solidFill>
                <a:ea typeface="DejaVu Sans"/>
              </a:rPr>
              <a:t> до 1 000 м</a:t>
            </a:r>
            <a:r>
              <a:rPr lang="ru-RU" sz="1600" b="0" strike="noStrike" spc="-1" baseline="30000" dirty="0">
                <a:solidFill>
                  <a:srgbClr val="0070C0"/>
                </a:solidFill>
                <a:ea typeface="DejaVu Sans"/>
              </a:rPr>
              <a:t>3</a:t>
            </a:r>
            <a:r>
              <a:rPr lang="ru-RU" sz="1600" b="0" strike="noStrike" spc="-1" dirty="0">
                <a:solidFill>
                  <a:srgbClr val="0070C0"/>
                </a:solidFill>
                <a:ea typeface="DejaVu Sans"/>
              </a:rPr>
              <a:t>/</a:t>
            </a:r>
            <a:r>
              <a:rPr lang="ru-RU" sz="1600" b="0" strike="noStrike" spc="-1" dirty="0" err="1">
                <a:solidFill>
                  <a:srgbClr val="0070C0"/>
                </a:solidFill>
                <a:ea typeface="DejaVu Sans"/>
              </a:rPr>
              <a:t>сут</a:t>
            </a:r>
            <a:r>
              <a:rPr lang="ru-RU" sz="1600" b="0" strike="noStrike" spc="-1" dirty="0">
                <a:solidFill>
                  <a:srgbClr val="0070C0"/>
                </a:solidFill>
                <a:ea typeface="DejaVu Sans"/>
              </a:rPr>
              <a:t>;</a:t>
            </a:r>
            <a:endParaRPr lang="ru-RU" sz="1600" b="0" strike="noStrike" spc="-1" dirty="0"/>
          </a:p>
          <a:p>
            <a:pPr marL="285840" indent="252000">
              <a:lnSpc>
                <a:spcPct val="100000"/>
              </a:lnSpc>
              <a:buClr>
                <a:srgbClr val="0070C0"/>
              </a:buClr>
              <a:buFont typeface="Wingdings" charset="2"/>
              <a:buChar char=""/>
            </a:pPr>
            <a:r>
              <a:rPr lang="ru-RU" sz="1600" b="0" strike="noStrike" spc="-1" dirty="0" smtClean="0">
                <a:solidFill>
                  <a:srgbClr val="0070C0"/>
                </a:solidFill>
                <a:ea typeface="DejaVu Sans"/>
              </a:rPr>
              <a:t>Стоимость </a:t>
            </a:r>
            <a:r>
              <a:rPr lang="ru-RU" sz="1600" b="0" strike="noStrike" spc="-1" dirty="0">
                <a:solidFill>
                  <a:srgbClr val="0070C0"/>
                </a:solidFill>
                <a:ea typeface="DejaVu Sans"/>
              </a:rPr>
              <a:t>строительства объекта 162,25 </a:t>
            </a:r>
            <a:r>
              <a:rPr lang="ru-RU" sz="1600" b="0" strike="noStrike" spc="-1" dirty="0" smtClean="0">
                <a:solidFill>
                  <a:srgbClr val="0070C0"/>
                </a:solidFill>
                <a:ea typeface="DejaVu Sans"/>
              </a:rPr>
              <a:t>млн </a:t>
            </a:r>
            <a:r>
              <a:rPr lang="ru-RU" sz="1600" b="0" strike="noStrike" spc="-1" dirty="0">
                <a:solidFill>
                  <a:srgbClr val="0070C0"/>
                </a:solidFill>
                <a:ea typeface="DejaVu Sans"/>
              </a:rPr>
              <a:t>руб., в </a:t>
            </a:r>
            <a:r>
              <a:rPr lang="ru-RU" sz="1600" b="0" strike="noStrike" spc="-1" dirty="0" err="1">
                <a:solidFill>
                  <a:srgbClr val="0070C0"/>
                </a:solidFill>
                <a:ea typeface="DejaVu Sans"/>
              </a:rPr>
              <a:t>т.ч</a:t>
            </a:r>
            <a:r>
              <a:rPr lang="ru-RU" sz="1600" b="0" strike="noStrike" spc="-1" dirty="0">
                <a:solidFill>
                  <a:srgbClr val="0070C0"/>
                </a:solidFill>
                <a:ea typeface="DejaVu Sans"/>
              </a:rPr>
              <a:t>. 2019 год 48,67 </a:t>
            </a:r>
            <a:r>
              <a:rPr lang="ru-RU" sz="1600" b="0" strike="noStrike" spc="-1" dirty="0" smtClean="0">
                <a:solidFill>
                  <a:srgbClr val="0070C0"/>
                </a:solidFill>
                <a:ea typeface="DejaVu Sans"/>
              </a:rPr>
              <a:t>млн </a:t>
            </a:r>
            <a:r>
              <a:rPr lang="ru-RU" sz="1600" b="0" strike="noStrike" spc="-1" dirty="0">
                <a:solidFill>
                  <a:srgbClr val="0070C0"/>
                </a:solidFill>
                <a:ea typeface="DejaVu Sans"/>
              </a:rPr>
              <a:t>руб</a:t>
            </a:r>
            <a:r>
              <a:rPr lang="ru-RU" sz="1600" b="0" strike="noStrike" spc="-1" dirty="0" smtClean="0">
                <a:solidFill>
                  <a:srgbClr val="0070C0"/>
                </a:solidFill>
                <a:ea typeface="DejaVu Sans"/>
              </a:rPr>
              <a:t>.; </a:t>
            </a:r>
          </a:p>
          <a:p>
            <a:pPr marL="285840" indent="252000">
              <a:lnSpc>
                <a:spcPct val="100000"/>
              </a:lnSpc>
              <a:buClr>
                <a:srgbClr val="0070C0"/>
              </a:buClr>
              <a:buFont typeface="Wingdings" charset="2"/>
              <a:buChar char=""/>
            </a:pPr>
            <a:r>
              <a:rPr lang="ru-RU" sz="1600" spc="-1" dirty="0">
                <a:solidFill>
                  <a:srgbClr val="0070C0"/>
                </a:solidFill>
              </a:rPr>
              <a:t>Подрядная организация - ООО «Тюмень-Инжиниринг» </a:t>
            </a:r>
            <a:r>
              <a:rPr lang="ru-RU" sz="1400" spc="-1" dirty="0">
                <a:solidFill>
                  <a:srgbClr val="0070C0"/>
                </a:solidFill>
              </a:rPr>
              <a:t>(</a:t>
            </a:r>
            <a:r>
              <a:rPr lang="ru-RU" sz="1400" u="sng" spc="-1" dirty="0">
                <a:solidFill>
                  <a:srgbClr val="0070C0"/>
                </a:solidFill>
              </a:rPr>
              <a:t>контракт от </a:t>
            </a:r>
            <a:r>
              <a:rPr lang="ru-RU" sz="1400" u="sng" spc="-1" dirty="0" smtClean="0">
                <a:solidFill>
                  <a:srgbClr val="0070C0"/>
                </a:solidFill>
              </a:rPr>
              <a:t>16.09.2019 </a:t>
            </a:r>
            <a:r>
              <a:rPr lang="ru-RU" sz="1400" spc="-1" dirty="0" smtClean="0">
                <a:solidFill>
                  <a:srgbClr val="0070C0"/>
                </a:solidFill>
              </a:rPr>
              <a:t>№ 3ВК-19);</a:t>
            </a:r>
          </a:p>
          <a:p>
            <a:pPr marL="285840" indent="252000">
              <a:buClr>
                <a:srgbClr val="0070C0"/>
              </a:buClr>
              <a:buFont typeface="Wingdings" charset="2"/>
              <a:buChar char=""/>
            </a:pPr>
            <a:r>
              <a:rPr lang="ru-RU" sz="1600" spc="-1" dirty="0">
                <a:solidFill>
                  <a:srgbClr val="0070C0"/>
                </a:solidFill>
              </a:rPr>
              <a:t>Срок выполнения работ по контракту: </a:t>
            </a:r>
            <a:r>
              <a:rPr lang="ru-RU" sz="1600" b="1" spc="-1" dirty="0" smtClean="0">
                <a:solidFill>
                  <a:srgbClr val="0070C0"/>
                </a:solidFill>
              </a:rPr>
              <a:t>15.01.2020</a:t>
            </a:r>
            <a:r>
              <a:rPr lang="ru-RU" sz="1600" spc="-1" dirty="0" smtClean="0">
                <a:solidFill>
                  <a:srgbClr val="0070C0"/>
                </a:solidFill>
              </a:rPr>
              <a:t> </a:t>
            </a:r>
            <a:r>
              <a:rPr lang="ru-RU" sz="1600" spc="-1" dirty="0">
                <a:solidFill>
                  <a:srgbClr val="0070C0"/>
                </a:solidFill>
              </a:rPr>
              <a:t>– </a:t>
            </a:r>
            <a:r>
              <a:rPr lang="ru-RU" sz="1600" spc="-1" dirty="0" smtClean="0">
                <a:solidFill>
                  <a:srgbClr val="0070C0"/>
                </a:solidFill>
              </a:rPr>
              <a:t>30.06.2021</a:t>
            </a:r>
            <a:r>
              <a:rPr lang="ru-RU" sz="1600" spc="-1" dirty="0">
                <a:solidFill>
                  <a:srgbClr val="0070C0"/>
                </a:solidFill>
              </a:rPr>
              <a:t>. </a:t>
            </a:r>
            <a:endParaRPr lang="ru-RU" sz="1600" b="0" strike="noStrike" spc="-1" dirty="0" smtClean="0">
              <a:solidFill>
                <a:srgbClr val="0070C0"/>
              </a:solidFill>
              <a:ea typeface="DejaVu Sans"/>
            </a:endParaRPr>
          </a:p>
          <a:p>
            <a:pPr marL="285840">
              <a:lnSpc>
                <a:spcPct val="100000"/>
              </a:lnSpc>
              <a:buClr>
                <a:srgbClr val="0070C0"/>
              </a:buClr>
            </a:pPr>
            <a:endParaRPr lang="ru-RU" sz="1600" b="0" strike="noStrike" spc="-1" dirty="0"/>
          </a:p>
          <a:p>
            <a:pPr algn="ctr">
              <a:lnSpc>
                <a:spcPct val="100000"/>
              </a:lnSpc>
            </a:pPr>
            <a:r>
              <a:rPr lang="ru-RU" sz="1600" b="0" strike="noStrike" spc="-1" dirty="0" smtClean="0">
                <a:solidFill>
                  <a:srgbClr val="0070C0"/>
                </a:solidFill>
                <a:ea typeface="DejaVu Sans"/>
              </a:rPr>
              <a:t>Финансирование мероприятий будет осуществляться в соответствии с условиями контрактов, которыми предусмотрено авансирование в размере 30% от стоимости контракта, 70% - по факту выполненных работ. </a:t>
            </a:r>
          </a:p>
          <a:p>
            <a:pPr algn="ctr">
              <a:lnSpc>
                <a:spcPct val="100000"/>
              </a:lnSpc>
            </a:pPr>
            <a:endParaRPr lang="ru-RU" sz="1600" spc="-1" dirty="0">
              <a:solidFill>
                <a:srgbClr val="0070C0"/>
              </a:solidFill>
              <a:ea typeface="DejaVu Sans"/>
            </a:endParaRPr>
          </a:p>
          <a:p>
            <a:pPr algn="ctr">
              <a:lnSpc>
                <a:spcPct val="100000"/>
              </a:lnSpc>
            </a:pPr>
            <a:r>
              <a:rPr lang="ru-RU" sz="1600" b="0" strike="noStrike" spc="-1" dirty="0" smtClean="0">
                <a:solidFill>
                  <a:srgbClr val="0070C0"/>
                </a:solidFill>
                <a:ea typeface="DejaVu Sans"/>
              </a:rPr>
              <a:t>Оплата аван</a:t>
            </a:r>
            <a:r>
              <a:rPr lang="ru-RU" sz="1600" spc="-1" dirty="0" smtClean="0">
                <a:solidFill>
                  <a:srgbClr val="0070C0"/>
                </a:solidFill>
                <a:ea typeface="DejaVu Sans"/>
              </a:rPr>
              <a:t>са в размере 48,67 млн рублей, в </a:t>
            </a:r>
            <a:r>
              <a:rPr lang="ru-RU" sz="1600" spc="-1" dirty="0" err="1" smtClean="0">
                <a:solidFill>
                  <a:srgbClr val="0070C0"/>
                </a:solidFill>
                <a:ea typeface="DejaVu Sans"/>
              </a:rPr>
              <a:t>т.ч</a:t>
            </a:r>
            <a:r>
              <a:rPr lang="ru-RU" sz="1600" spc="-1" dirty="0" smtClean="0">
                <a:solidFill>
                  <a:srgbClr val="0070C0"/>
                </a:solidFill>
                <a:ea typeface="DejaVu Sans"/>
              </a:rPr>
              <a:t>. 10,7 млн рублей из ФБ </a:t>
            </a:r>
          </a:p>
          <a:p>
            <a:pPr algn="ctr">
              <a:lnSpc>
                <a:spcPct val="100000"/>
              </a:lnSpc>
            </a:pPr>
            <a:r>
              <a:rPr lang="ru-RU" sz="1600" spc="-1" dirty="0" smtClean="0">
                <a:solidFill>
                  <a:srgbClr val="0070C0"/>
                </a:solidFill>
                <a:ea typeface="DejaVu Sans"/>
              </a:rPr>
              <a:t>предусмотрена на декабрь 2019.</a:t>
            </a:r>
            <a:endParaRPr lang="ru-RU" sz="1600" b="0" strike="noStrike" spc="-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20860</TotalTime>
  <Words>848</Words>
  <Application>Microsoft Office PowerPoint</Application>
  <PresentationFormat>Экран (4:3)</PresentationFormat>
  <Paragraphs>208</Paragraphs>
  <Slides>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Chikishevaev</dc:creator>
  <cp:lastModifiedBy>Shubi</cp:lastModifiedBy>
  <cp:revision>2978</cp:revision>
  <cp:lastPrinted>2019-07-04T14:54:54Z</cp:lastPrinted>
  <dcterms:created xsi:type="dcterms:W3CDTF">2008-04-03T08:52:34Z</dcterms:created>
  <dcterms:modified xsi:type="dcterms:W3CDTF">2019-10-14T06:25:45Z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6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6</vt:i4>
  </property>
</Properties>
</file>